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0080629" cy="5670551" type="custom"/>
  <p:notesSz cx="6858000" cy="9144000"/>
  <p:defaultTextStyle>
    <a:defPPr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0" d="0"/>
          <a:sy n="6553705" d="7077888"/>
        </p:scale>
        <p:origin x="0" y="0"/>
      </p:cViewPr>
      <p:guideLst>
        <p:guide pos="3175"/>
        <p:guide pos="1786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5" accent4="accent4" accent5="accent5" accent6="accent6" hlink="hlink" folHlink="folHlink"/>
  <p:notesStyle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 bwMode="auto"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555668A6-10B0-4488-ADE6-AB1D1ED3FA02}" type="slidenum">
              <a:rPr/>
              <a:t/>
            </a:fld>
            <a:endParaRPr/>
          </a:p>
        </p:txBody>
      </p:sp>
      <p:sp>
        <p:nvSpPr>
          <p:cNvPr id="3" name="Espace réservé des notes 2"/>
          <p:cNvSpPr txBox="1"/>
          <p:nvPr>
            <p:ph type="body" idx="4294967295"/>
          </p:nvPr>
        </p:nvSpPr>
        <p:spPr bwMode="auto"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p>
            <a:pPr>
              <a:defRPr/>
            </a:pPr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 bwMode="auto"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F7F12396-A199-4872-B3C3-0A05BFF7FBF5}" type="slidenum">
              <a:rPr/>
              <a:t/>
            </a:fld>
            <a:endParaRPr/>
          </a:p>
        </p:txBody>
      </p:sp>
      <p:sp>
        <p:nvSpPr>
          <p:cNvPr id="3" name="Espace réservé des notes 2"/>
          <p:cNvSpPr txBox="1"/>
          <p:nvPr>
            <p:ph type="body" idx="4294967295"/>
          </p:nvPr>
        </p:nvSpPr>
        <p:spPr bwMode="auto"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p>
            <a:pPr>
              <a:defRPr/>
            </a:pPr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 bwMode="auto"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8BF6F113-7BC5-4C58-AD62-150D3C943F55}" type="slidenum">
              <a:rPr/>
              <a:t/>
            </a:fld>
            <a:endParaRPr/>
          </a:p>
        </p:txBody>
      </p:sp>
      <p:sp>
        <p:nvSpPr>
          <p:cNvPr id="3" name="Espace réservé des notes 2"/>
          <p:cNvSpPr txBox="1"/>
          <p:nvPr>
            <p:ph type="body" idx="4294967295"/>
          </p:nvPr>
        </p:nvSpPr>
        <p:spPr bwMode="auto"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p>
            <a:pPr>
              <a:defRPr/>
            </a:pPr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 bwMode="auto"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2C7CBEEC-FF45-4E97-9D31-2BE3898413FE}" type="slidenum">
              <a:rPr/>
              <a:t/>
            </a:fld>
            <a:endParaRPr/>
          </a:p>
        </p:txBody>
      </p:sp>
      <p:sp>
        <p:nvSpPr>
          <p:cNvPr id="3" name="Espace réservé des notes 2"/>
          <p:cNvSpPr txBox="1"/>
          <p:nvPr>
            <p:ph type="body" idx="4294967295"/>
          </p:nvPr>
        </p:nvSpPr>
        <p:spPr bwMode="auto"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p>
            <a:pPr>
              <a:defRPr/>
            </a:pPr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 bwMode="auto"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6291E188-7EF7-40BB-A635-10CA8C1D7BA2}" type="slidenum">
              <a:rPr/>
              <a:t/>
            </a:fld>
            <a:endParaRPr/>
          </a:p>
        </p:txBody>
      </p:sp>
      <p:sp>
        <p:nvSpPr>
          <p:cNvPr id="3" name="Espace réservé des notes 2"/>
          <p:cNvSpPr txBox="1"/>
          <p:nvPr>
            <p:ph type="body" idx="4294967295"/>
          </p:nvPr>
        </p:nvSpPr>
        <p:spPr bwMode="auto"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p>
            <a:pPr>
              <a:defRPr/>
            </a:pPr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 bwMode="auto"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0A38995A-7BE0-4A47-8A84-55C8EAD6EFEE}" type="slidenum">
              <a:rPr/>
              <a:t/>
            </a:fld>
            <a:endParaRPr/>
          </a:p>
        </p:txBody>
      </p:sp>
      <p:sp>
        <p:nvSpPr>
          <p:cNvPr id="3" name="Espace réservé des notes 2"/>
          <p:cNvSpPr txBox="1"/>
          <p:nvPr>
            <p:ph type="body" idx="4294967295"/>
          </p:nvPr>
        </p:nvSpPr>
        <p:spPr bwMode="auto"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p>
            <a:pPr>
              <a:defRPr/>
            </a:pPr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 bwMode="auto"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8F584387-A7DA-42AD-9E54-B48760502731}" type="slidenum">
              <a:rPr/>
              <a:t/>
            </a:fld>
            <a:endParaRPr/>
          </a:p>
        </p:txBody>
      </p:sp>
      <p:sp>
        <p:nvSpPr>
          <p:cNvPr id="3" name="Espace réservé des notes 2"/>
          <p:cNvSpPr txBox="1"/>
          <p:nvPr>
            <p:ph type="body" idx="4294967295"/>
          </p:nvPr>
        </p:nvSpPr>
        <p:spPr bwMode="auto"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p>
            <a:pPr>
              <a:defRPr/>
            </a:pPr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 bwMode="auto"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AC61C112-F919-4257-90B7-17DB220E8854}" type="slidenum">
              <a:rPr/>
              <a:t/>
            </a:fld>
            <a:endParaRPr/>
          </a:p>
        </p:txBody>
      </p:sp>
      <p:sp>
        <p:nvSpPr>
          <p:cNvPr id="3" name="Espace réservé des notes 2"/>
          <p:cNvSpPr txBox="1"/>
          <p:nvPr>
            <p:ph type="body" idx="4294967295"/>
          </p:nvPr>
        </p:nvSpPr>
        <p:spPr bwMode="auto"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p>
            <a:pPr>
              <a:defRPr/>
            </a:pPr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 bwMode="auto"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452D12B5-7092-4CF3-9172-66FD23271FCA}" type="slidenum">
              <a:rPr/>
              <a:t/>
            </a:fld>
            <a:endParaRPr/>
          </a:p>
        </p:txBody>
      </p:sp>
      <p:sp>
        <p:nvSpPr>
          <p:cNvPr id="3" name="Espace réservé des notes 2"/>
          <p:cNvSpPr txBox="1"/>
          <p:nvPr>
            <p:ph type="body" idx="4294967295"/>
          </p:nvPr>
        </p:nvSpPr>
        <p:spPr bwMode="auto"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p>
            <a:pPr>
              <a:defRPr/>
            </a:pPr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4990737" name="Espace réservé du numéro de diapositive 6"/>
          <p:cNvSpPr txBox="1"/>
          <p:nvPr/>
        </p:nvSpPr>
        <p:spPr bwMode="auto">
          <a:xfrm>
            <a:off x="4278961" y="10157401"/>
            <a:ext cx="3280683" cy="5342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E9A462F2-AA22-9216-3DE3-C17EAC7DCBA1}" type="slidenum">
              <a:rPr/>
              <a:t/>
            </a:fld>
            <a:endParaRPr/>
          </a:p>
        </p:txBody>
      </p:sp>
      <p:sp>
        <p:nvSpPr>
          <p:cNvPr id="1288188619" name="Espace réservé des notes 2"/>
          <p:cNvSpPr txBox="1"/>
          <p:nvPr>
            <p:ph type="body" idx="4294967295"/>
          </p:nvPr>
        </p:nvSpPr>
        <p:spPr bwMode="auto">
          <a:xfrm>
            <a:off x="755997" y="5078521"/>
            <a:ext cx="6047640" cy="481104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p>
            <a:pPr>
              <a:defRPr/>
            </a:pPr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 bwMode="auto"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6DCFC307-EDBE-4016-8286-AED84546AE50}" type="slidenum">
              <a:rPr/>
              <a:t/>
            </a:fld>
            <a:endParaRPr/>
          </a:p>
        </p:txBody>
      </p:sp>
      <p:sp>
        <p:nvSpPr>
          <p:cNvPr id="3" name="Espace réservé des notes 2"/>
          <p:cNvSpPr txBox="1"/>
          <p:nvPr>
            <p:ph type="body" idx="4294967295"/>
          </p:nvPr>
        </p:nvSpPr>
        <p:spPr bwMode="auto"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p>
            <a:pPr>
              <a:defRPr/>
            </a:pPr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 bwMode="auto"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AB4112E7-1A9D-4365-953E-E4EB844A6654}" type="slidenum">
              <a:rPr/>
              <a:t/>
            </a:fld>
            <a:endParaRPr/>
          </a:p>
        </p:txBody>
      </p:sp>
      <p:sp>
        <p:nvSpPr>
          <p:cNvPr id="3" name="Espace réservé des notes 2"/>
          <p:cNvSpPr txBox="1"/>
          <p:nvPr>
            <p:ph type="body" idx="4294967295"/>
          </p:nvPr>
        </p:nvSpPr>
        <p:spPr bwMode="auto"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p>
            <a:pPr>
              <a:defRPr/>
            </a:pPr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 bwMode="auto"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54034559-A93F-4BCE-9CE3-0A2E0253D691}" type="slidenum">
              <a:rPr/>
              <a:t/>
            </a:fld>
            <a:endParaRPr/>
          </a:p>
        </p:txBody>
      </p:sp>
      <p:sp>
        <p:nvSpPr>
          <p:cNvPr id="3" name="Espace réservé des notes 2"/>
          <p:cNvSpPr txBox="1"/>
          <p:nvPr>
            <p:ph type="body" idx="4294967295"/>
          </p:nvPr>
        </p:nvSpPr>
        <p:spPr bwMode="auto"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p>
            <a:pPr>
              <a:defRPr/>
            </a:pPr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4902727" name="Espace réservé du numéro de diapositive 6"/>
          <p:cNvSpPr txBox="1"/>
          <p:nvPr/>
        </p:nvSpPr>
        <p:spPr bwMode="auto">
          <a:xfrm>
            <a:off x="4278961" y="10157401"/>
            <a:ext cx="3280683" cy="5342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BFBF2E49-A5BA-C678-765B-AB8D853AE9BB}" type="slidenum">
              <a:rPr/>
              <a:t/>
            </a:fld>
            <a:endParaRPr/>
          </a:p>
        </p:txBody>
      </p:sp>
      <p:sp>
        <p:nvSpPr>
          <p:cNvPr id="1287441249" name="Espace réservé des notes 2"/>
          <p:cNvSpPr txBox="1"/>
          <p:nvPr>
            <p:ph type="body" idx="4294967295"/>
          </p:nvPr>
        </p:nvSpPr>
        <p:spPr bwMode="auto">
          <a:xfrm>
            <a:off x="755997" y="5078521"/>
            <a:ext cx="6047640" cy="481104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p>
            <a:pPr>
              <a:defRPr/>
            </a:pPr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userDrawn="1">
  <p:cSld name="Master1-Layout7-blank-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_holder"/>
          <p:cNvSpPr txBox="1"/>
          <p:nvPr>
            <p:ph type="dt" sz="half" idx="4294967295"/>
          </p:nvPr>
        </p:nvSpPr>
        <p:spPr bwMode="auto">
          <a:xfrm>
            <a:off x="503998" y="5165280"/>
            <a:ext cx="2348279" cy="390604"/>
          </a:xfrm>
        </p:spPr>
        <p:txBody>
          <a:bodyPr/>
          <a:p>
            <a:pPr>
              <a:defRPr/>
            </a:pPr>
            <a:endParaRPr/>
          </a:p>
        </p:txBody>
      </p:sp>
      <p:sp>
        <p:nvSpPr>
          <p:cNvPr id="3" name="place_holder"/>
          <p:cNvSpPr txBox="1"/>
          <p:nvPr>
            <p:ph type="ftr" sz="quarter" idx="4294967295"/>
          </p:nvPr>
        </p:nvSpPr>
        <p:spPr bwMode="auto">
          <a:xfrm>
            <a:off x="3447361" y="5165280"/>
            <a:ext cx="3194995" cy="390604"/>
          </a:xfrm>
        </p:spPr>
        <p:txBody>
          <a:bodyPr/>
          <a:p>
            <a:pPr>
              <a:defRPr/>
            </a:pPr>
            <a:endParaRPr/>
          </a:p>
        </p:txBody>
      </p:sp>
      <p:sp>
        <p:nvSpPr>
          <p:cNvPr id="4" name="place_holder"/>
          <p:cNvSpPr txBox="1"/>
          <p:nvPr>
            <p:ph type="sldNum" sz="quarter" idx="4294967295"/>
          </p:nvPr>
        </p:nvSpPr>
        <p:spPr bwMode="auto">
          <a:xfrm>
            <a:off x="7227362" y="5165280"/>
            <a:ext cx="2348279" cy="390604"/>
          </a:xfrm>
        </p:spPr>
        <p:txBody>
          <a:bodyPr/>
          <a:p>
            <a:pPr>
              <a:defRPr/>
            </a:pPr>
            <a:endParaRPr/>
          </a:p>
        </p:txBody>
      </p:sp>
      <p:sp>
        <p:nvSpPr>
          <p:cNvPr id="5" name="Espace réservé de la date 1"/>
          <p:cNvSpPr txBox="1"/>
          <p:nvPr>
            <p:ph type="dt" sz="half" idx="1"/>
          </p:nvPr>
        </p:nvSpPr>
        <p:spPr bwMode="auto">
          <a:xfrm>
            <a:off x="503998" y="5165280"/>
            <a:ext cx="2348279" cy="390604"/>
          </a:xfrm>
        </p:spPr>
        <p:txBody>
          <a:bodyPr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u="none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" name="Espace réservé du pied de page 2"/>
          <p:cNvSpPr txBox="1"/>
          <p:nvPr>
            <p:ph type="ftr" sz="quarter" idx="2"/>
          </p:nvPr>
        </p:nvSpPr>
        <p:spPr bwMode="auto">
          <a:xfrm>
            <a:off x="3447361" y="5165280"/>
            <a:ext cx="3194995" cy="390604"/>
          </a:xfrm>
        </p:spPr>
        <p:txBody>
          <a:bodyPr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u="none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" name="Espace réservé du numéro de diapositive 3"/>
          <p:cNvSpPr txBox="1"/>
          <p:nvPr>
            <p:ph type="sldNum" sz="quarter" idx="3"/>
          </p:nvPr>
        </p:nvSpPr>
        <p:spPr bwMode="auto">
          <a:xfrm>
            <a:off x="7227362" y="5165280"/>
            <a:ext cx="2348279" cy="390604"/>
          </a:xfrm>
        </p:spPr>
        <p:txBody>
          <a:bodyPr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u="none" spc="0">
                <a:solidFill>
                  <a:srgbClr val="000000"/>
                </a:solidFill>
              </a:defRPr>
            </a:pPr>
            <a:fld id="{009886E1-F933-4C55-997F-FAAD68B63AE3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/>
          <p:nvPr>
            <p:ph type="dt" sz="half" idx="1"/>
          </p:nvPr>
        </p:nvSpPr>
        <p:spPr bwMode="auto">
          <a:xfrm>
            <a:off x="503998" y="5165280"/>
            <a:ext cx="2348279" cy="3906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u="none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" name="Espace réservé du pied de page 2"/>
          <p:cNvSpPr txBox="1"/>
          <p:nvPr>
            <p:ph type="ftr" sz="quarter" idx="2"/>
          </p:nvPr>
        </p:nvSpPr>
        <p:spPr bwMode="auto">
          <a:xfrm>
            <a:off x="3447361" y="5165280"/>
            <a:ext cx="3194995" cy="3906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u="none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" name="Espace réservé du numéro de diapositive 3"/>
          <p:cNvSpPr txBox="1"/>
          <p:nvPr>
            <p:ph type="sldNum" sz="quarter" idx="3"/>
          </p:nvPr>
        </p:nvSpPr>
        <p:spPr bwMode="auto">
          <a:xfrm>
            <a:off x="7227362" y="5165280"/>
            <a:ext cx="2348279" cy="3906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u="none" spc="0">
                <a:solidFill>
                  <a:srgbClr val="000000"/>
                </a:solidFill>
              </a:defRPr>
            </a:pPr>
            <a:fld id="{BBCAE3A3-DB89-4BA9-BA5B-787400B4603B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dt="1" ftr="1" hdr="1" sldNum="1"/>
  <p:txStyles>
    <p:titleStyle/>
    <p:bodyStyle/>
    <p:otherStyle/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page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 bwMode="auto">
          <a:xfrm>
            <a:off x="7227362" y="5165280"/>
            <a:ext cx="2348279" cy="3906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4677A9B4-D1CC-432E-A526-34ADB4A16D9C}" type="slidenum">
              <a:rPr/>
              <a:t/>
            </a:fld>
            <a:endParaRPr/>
          </a:p>
        </p:txBody>
      </p:sp>
      <p:sp>
        <p:nvSpPr>
          <p:cNvPr id="3" name="Titre 1"/>
          <p:cNvSpPr txBox="1"/>
          <p:nvPr>
            <p:ph type="title" idx="4294967295"/>
          </p:nvPr>
        </p:nvSpPr>
        <p:spPr bwMode="auto">
          <a:xfrm>
            <a:off x="503998" y="1982163"/>
            <a:ext cx="9071643" cy="125027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u="none" spc="0">
                <a:solidFill>
                  <a:srgbClr val="000000"/>
                </a:solidFill>
                <a:latin typeface="Liberation Sans"/>
                <a:cs typeface="Liberation Sans"/>
              </a:rPr>
              <a:t>Traitement du signal. Étude spectrale.</a:t>
            </a:r>
            <a:endParaRPr/>
          </a:p>
        </p:txBody>
      </p:sp>
      <p:sp>
        <p:nvSpPr>
          <p:cNvPr id="4" name="Sous-titre 2"/>
          <p:cNvSpPr txBox="1"/>
          <p:nvPr>
            <p:ph type="body" idx="4294967295"/>
          </p:nvPr>
        </p:nvSpPr>
        <p:spPr bwMode="auto">
          <a:xfrm>
            <a:off x="503998" y="3600001"/>
            <a:ext cx="9071643" cy="10148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indent="0" algn="ctr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defRPr/>
            </a:pPr>
            <a:r>
              <a:rPr lang="fr-FR" sz="2400" u="none" spc="0">
                <a:solidFill>
                  <a:srgbClr val="000000"/>
                </a:solidFill>
                <a:latin typeface="Liberation Sans"/>
                <a:cs typeface="Liberation Sans"/>
              </a:rPr>
              <a:t>PSI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page8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 bwMode="auto">
          <a:xfrm>
            <a:off x="7227362" y="5165280"/>
            <a:ext cx="2348279" cy="3906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36664443-B198-44B9-8A9F-2B6CE7F2D8A0}" type="slidenum">
              <a:rPr/>
              <a:t/>
            </a:fld>
            <a:endParaRPr/>
          </a:p>
        </p:txBody>
      </p:sp>
      <p:sp>
        <p:nvSpPr>
          <p:cNvPr id="3" name="Titre 1"/>
          <p:cNvSpPr txBox="1"/>
          <p:nvPr>
            <p:ph type="title" idx="4294967295"/>
          </p:nvPr>
        </p:nvSpPr>
        <p:spPr bwMode="auto">
          <a:xfrm>
            <a:off x="503998" y="159480"/>
            <a:ext cx="9071643" cy="136764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u="none" spc="0">
                <a:solidFill>
                  <a:srgbClr val="000000"/>
                </a:solidFill>
                <a:latin typeface="Liberation Sans"/>
                <a:cs typeface="Liberation Sans"/>
              </a:rPr>
              <a:t>II.2. Exemple du filtre passe bas du 1</a:t>
            </a:r>
            <a:r>
              <a:rPr lang="fr-FR" sz="4400" u="none" spc="0" baseline="30000">
                <a:solidFill>
                  <a:srgbClr val="000000"/>
                </a:solidFill>
                <a:latin typeface="Liberation Sans"/>
                <a:cs typeface="Liberation Sans"/>
              </a:rPr>
              <a:t>er</a:t>
            </a:r>
            <a:r>
              <a:rPr lang="fr-FR" sz="4400" u="none" spc="0">
                <a:solidFill>
                  <a:srgbClr val="000000"/>
                </a:solidFill>
                <a:latin typeface="Liberation Sans"/>
                <a:cs typeface="Liberation Sans"/>
              </a:rPr>
              <a:t> ordre</a:t>
            </a:r>
            <a:endParaRPr sz="4400"/>
          </a:p>
        </p:txBody>
      </p:sp>
      <p:pic>
        <p:nvPicPr>
          <p:cNvPr id="4" name=""/>
          <p:cNvPicPr/>
          <p:nvPr/>
        </p:nvPicPr>
        <p:blipFill>
          <a:blip r:embed="rId3">
            <a:alphaModFix amt="100000"/>
            <a:lum bright="0" contrast="0"/>
          </a:blip>
          <a:srcRect l="0" t="45154" r="53523" b="0"/>
          <a:stretch/>
        </p:blipFill>
        <p:spPr bwMode="auto">
          <a:xfrm flipH="0" flipV="0">
            <a:off x="740451" y="2415682"/>
            <a:ext cx="3471139" cy="17495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1129339" name=""/>
          <p:cNvPicPr/>
          <p:nvPr/>
        </p:nvPicPr>
        <p:blipFill>
          <a:blip r:embed="rId3">
            <a:alphaModFix amt="100000"/>
            <a:lum bright="0" contrast="0"/>
          </a:blip>
          <a:srcRect l="47959" t="0" r="0" b="0"/>
          <a:stretch/>
        </p:blipFill>
        <p:spPr bwMode="auto">
          <a:xfrm flipH="0" flipV="0">
            <a:off x="5221579" y="1764315"/>
            <a:ext cx="3886681" cy="318995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page9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 bwMode="auto">
          <a:xfrm>
            <a:off x="7227362" y="5165280"/>
            <a:ext cx="2348279" cy="3906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7B5A3E18-5F73-4B5D-98CD-BE5F00126381}" type="slidenum">
              <a:rPr/>
              <a:t/>
            </a:fld>
            <a:endParaRPr/>
          </a:p>
        </p:txBody>
      </p:sp>
      <p:sp>
        <p:nvSpPr>
          <p:cNvPr id="3" name="Titre 1"/>
          <p:cNvSpPr txBox="1"/>
          <p:nvPr>
            <p:ph type="title" idx="4294967295"/>
          </p:nvPr>
        </p:nvSpPr>
        <p:spPr bwMode="auto"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u="none" spc="0">
                <a:solidFill>
                  <a:srgbClr val="000000"/>
                </a:solidFill>
                <a:latin typeface="Liberation Sans"/>
                <a:cs typeface="Liberation Sans"/>
              </a:rPr>
              <a:t>II-3- Autres types de filtres</a:t>
            </a:r>
            <a:endParaRPr/>
          </a:p>
        </p:txBody>
      </p:sp>
      <p:sp>
        <p:nvSpPr>
          <p:cNvPr id="4" name="Espace réservé du texte 2"/>
          <p:cNvSpPr txBox="1"/>
          <p:nvPr>
            <p:ph idx="4294967295"/>
          </p:nvPr>
        </p:nvSpPr>
        <p:spPr bwMode="auto"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>
            <a:normAutofit/>
          </a:bodyPr>
          <a:lstStyle/>
          <a:p>
            <a:pPr marL="0" marR="0" lvl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r>
              <a:rPr lang="fr-FR" sz="3200" u="none" spc="0">
                <a:solidFill>
                  <a:srgbClr val="000000"/>
                </a:solidFill>
                <a:latin typeface="Liberation Sans"/>
                <a:cs typeface="Liberation Sans"/>
              </a:rPr>
              <a:t>Passe haut (1</a:t>
            </a:r>
            <a:r>
              <a:rPr lang="fr-FR" sz="2150" u="none" spc="0" baseline="30000">
                <a:solidFill>
                  <a:srgbClr val="000000"/>
                </a:solidFill>
                <a:latin typeface="Liberation Sans"/>
                <a:cs typeface="Liberation Sans"/>
              </a:rPr>
              <a:t>er</a:t>
            </a:r>
            <a:r>
              <a:rPr lang="fr-FR" sz="3200" u="none" spc="0">
                <a:solidFill>
                  <a:srgbClr val="000000"/>
                </a:solidFill>
                <a:latin typeface="Liberation Sans"/>
                <a:cs typeface="Liberation Sans"/>
              </a:rPr>
              <a:t> ordre)</a:t>
            </a:r>
            <a:endParaRPr/>
          </a:p>
        </p:txBody>
      </p:sp>
      <p:pic>
        <p:nvPicPr>
          <p:cNvPr id="5" name=""/>
          <p:cNvPicPr/>
          <p:nvPr/>
        </p:nvPicPr>
        <p:blipFill>
          <a:blip r:embed="rId3">
            <a:alphaModFix amt="100000"/>
            <a:lum bright="0" contrast="0"/>
          </a:blip>
          <a:stretch/>
        </p:blipFill>
        <p:spPr bwMode="auto">
          <a:xfrm>
            <a:off x="2828156" y="2311923"/>
            <a:ext cx="6891841" cy="27280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"/>
          <p:cNvPicPr/>
          <p:nvPr/>
        </p:nvPicPr>
        <p:blipFill>
          <a:blip r:embed="rId4">
            <a:alphaModFix amt="100000"/>
            <a:lum bright="0" contrast="0"/>
          </a:blip>
          <a:stretch/>
        </p:blipFill>
        <p:spPr bwMode="auto">
          <a:xfrm>
            <a:off x="1095478" y="2159995"/>
            <a:ext cx="2324523" cy="106488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page1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 bwMode="auto">
          <a:xfrm>
            <a:off x="7227362" y="5165280"/>
            <a:ext cx="2348279" cy="3906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5C4A1E6D-602F-420C-B93F-0AC8C73C6515}" type="slidenum">
              <a:rPr/>
              <a:t/>
            </a:fld>
            <a:endParaRPr/>
          </a:p>
        </p:txBody>
      </p:sp>
      <p:sp>
        <p:nvSpPr>
          <p:cNvPr id="3" name="Titre 1"/>
          <p:cNvSpPr txBox="1"/>
          <p:nvPr>
            <p:ph type="title" idx="4294967295"/>
          </p:nvPr>
        </p:nvSpPr>
        <p:spPr bwMode="auto"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u="none" spc="0">
                <a:solidFill>
                  <a:srgbClr val="000000"/>
                </a:solidFill>
                <a:latin typeface="Liberation Sans"/>
                <a:cs typeface="Liberation Sans"/>
              </a:rPr>
              <a:t>II-3- Autres types de filtres</a:t>
            </a:r>
            <a:endParaRPr/>
          </a:p>
        </p:txBody>
      </p:sp>
      <p:sp>
        <p:nvSpPr>
          <p:cNvPr id="4" name="Espace réservé du texte 2"/>
          <p:cNvSpPr txBox="1"/>
          <p:nvPr>
            <p:ph idx="4294967295"/>
          </p:nvPr>
        </p:nvSpPr>
        <p:spPr bwMode="auto"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>
            <a:normAutofit/>
          </a:bodyPr>
          <a:lstStyle/>
          <a:p>
            <a:pPr marL="0" marR="0" lvl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r>
              <a:rPr lang="fr-FR" sz="3200" u="none" spc="0">
                <a:solidFill>
                  <a:srgbClr val="000000"/>
                </a:solidFill>
                <a:latin typeface="Liberation Sans"/>
                <a:cs typeface="Liberation Sans"/>
              </a:rPr>
              <a:t>Passe bas (2nd ordre)</a:t>
            </a:r>
            <a:endParaRPr/>
          </a:p>
        </p:txBody>
      </p:sp>
      <p:pic>
        <p:nvPicPr>
          <p:cNvPr id="5" name=""/>
          <p:cNvPicPr/>
          <p:nvPr/>
        </p:nvPicPr>
        <p:blipFill>
          <a:blip r:embed="rId3">
            <a:alphaModFix amt="100000"/>
            <a:lum bright="0" contrast="0"/>
          </a:blip>
          <a:stretch/>
        </p:blipFill>
        <p:spPr bwMode="auto">
          <a:xfrm>
            <a:off x="1079997" y="1840321"/>
            <a:ext cx="3360959" cy="17596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"/>
          <p:cNvPicPr/>
          <p:nvPr/>
        </p:nvPicPr>
        <p:blipFill>
          <a:blip r:embed="rId4">
            <a:alphaModFix amt="100000"/>
            <a:lum bright="0" contrast="0"/>
          </a:blip>
          <a:stretch/>
        </p:blipFill>
        <p:spPr bwMode="auto">
          <a:xfrm>
            <a:off x="899998" y="3960001"/>
            <a:ext cx="4466523" cy="11624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"/>
          <p:cNvPicPr/>
          <p:nvPr/>
        </p:nvPicPr>
        <p:blipFill>
          <a:blip r:embed="rId5">
            <a:alphaModFix amt="100000"/>
            <a:lum bright="0" contrast="0"/>
          </a:blip>
          <a:stretch/>
        </p:blipFill>
        <p:spPr bwMode="auto">
          <a:xfrm>
            <a:off x="899998" y="4832997"/>
            <a:ext cx="1259997" cy="3938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"/>
          <p:cNvPicPr/>
          <p:nvPr/>
        </p:nvPicPr>
        <p:blipFill>
          <a:blip r:embed="rId6">
            <a:alphaModFix amt="100000"/>
            <a:lum bright="0" contrast="0"/>
          </a:blip>
          <a:stretch/>
        </p:blipFill>
        <p:spPr bwMode="auto">
          <a:xfrm>
            <a:off x="5939997" y="1439997"/>
            <a:ext cx="3060003" cy="337896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page1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 bwMode="auto">
          <a:xfrm>
            <a:off x="7227362" y="5165280"/>
            <a:ext cx="2348279" cy="3906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92F96BB5-9D11-4C98-8174-BDE5F701C751}" type="slidenum">
              <a:rPr/>
              <a:t/>
            </a:fld>
            <a:endParaRPr/>
          </a:p>
        </p:txBody>
      </p:sp>
      <p:sp>
        <p:nvSpPr>
          <p:cNvPr id="3" name="Titre 1"/>
          <p:cNvSpPr txBox="1"/>
          <p:nvPr>
            <p:ph type="title" idx="4294967295"/>
          </p:nvPr>
        </p:nvSpPr>
        <p:spPr bwMode="auto"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u="none" spc="0">
                <a:solidFill>
                  <a:srgbClr val="000000"/>
                </a:solidFill>
                <a:latin typeface="Liberation Sans"/>
                <a:cs typeface="Liberation Sans"/>
              </a:rPr>
              <a:t>II-3- Autres types de filtres</a:t>
            </a:r>
            <a:endParaRPr/>
          </a:p>
        </p:txBody>
      </p:sp>
      <p:sp>
        <p:nvSpPr>
          <p:cNvPr id="4" name="Espace réservé du texte 2"/>
          <p:cNvSpPr txBox="1"/>
          <p:nvPr>
            <p:ph idx="4294967295"/>
          </p:nvPr>
        </p:nvSpPr>
        <p:spPr bwMode="auto"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>
            <a:normAutofit/>
          </a:bodyPr>
          <a:lstStyle/>
          <a:p>
            <a:pPr marL="0" marR="0" lvl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r>
              <a:rPr lang="fr-FR" sz="3200" u="none" spc="0">
                <a:solidFill>
                  <a:srgbClr val="000000"/>
                </a:solidFill>
                <a:latin typeface="Liberation Sans"/>
                <a:cs typeface="Liberation Sans"/>
              </a:rPr>
              <a:t>Passe bande (2nd ordre)</a:t>
            </a:r>
            <a:endParaRPr/>
          </a:p>
        </p:txBody>
      </p:sp>
      <p:pic>
        <p:nvPicPr>
          <p:cNvPr id="5" name=""/>
          <p:cNvPicPr/>
          <p:nvPr/>
        </p:nvPicPr>
        <p:blipFill>
          <a:blip r:embed="rId3">
            <a:alphaModFix amt="100000"/>
            <a:lum bright="0" contrast="0"/>
          </a:blip>
          <a:stretch/>
        </p:blipFill>
        <p:spPr bwMode="auto">
          <a:xfrm>
            <a:off x="1521717" y="3960001"/>
            <a:ext cx="2978283" cy="106631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"/>
          <p:cNvPicPr/>
          <p:nvPr/>
        </p:nvPicPr>
        <p:blipFill>
          <a:blip r:embed="rId4">
            <a:alphaModFix amt="100000"/>
            <a:lum bright="0" contrast="0"/>
          </a:blip>
          <a:stretch/>
        </p:blipFill>
        <p:spPr bwMode="auto">
          <a:xfrm>
            <a:off x="1390683" y="2090162"/>
            <a:ext cx="3469315" cy="1689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"/>
          <p:cNvPicPr/>
          <p:nvPr/>
        </p:nvPicPr>
        <p:blipFill>
          <a:blip r:embed="rId5">
            <a:alphaModFix amt="100000"/>
            <a:lum bright="0" contrast="0"/>
          </a:blip>
          <a:stretch/>
        </p:blipFill>
        <p:spPr bwMode="auto">
          <a:xfrm>
            <a:off x="6299995" y="1825919"/>
            <a:ext cx="2628360" cy="309959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page1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 bwMode="auto">
          <a:xfrm>
            <a:off x="7227362" y="5165280"/>
            <a:ext cx="2348279" cy="3906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C46AA059-4C3B-4ABC-AC31-510AE56BE0F6}" type="slidenum">
              <a:rPr/>
              <a:t/>
            </a:fld>
            <a:endParaRPr/>
          </a:p>
        </p:txBody>
      </p:sp>
      <p:sp>
        <p:nvSpPr>
          <p:cNvPr id="3" name="Titre 1"/>
          <p:cNvSpPr txBox="1"/>
          <p:nvPr>
            <p:ph type="title" idx="4294967295"/>
          </p:nvPr>
        </p:nvSpPr>
        <p:spPr bwMode="auto"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u="none" spc="0">
                <a:solidFill>
                  <a:srgbClr val="000000"/>
                </a:solidFill>
                <a:latin typeface="Liberation Sans"/>
                <a:cs typeface="Liberation Sans"/>
              </a:rPr>
              <a:t>III-1- Principe et intérêt</a:t>
            </a:r>
            <a:endParaRPr/>
          </a:p>
        </p:txBody>
      </p:sp>
      <p:pic>
        <p:nvPicPr>
          <p:cNvPr id="4" name=""/>
          <p:cNvPicPr/>
          <p:nvPr/>
        </p:nvPicPr>
        <p:blipFill>
          <a:blip r:embed="rId3">
            <a:alphaModFix amt="100000"/>
            <a:lum bright="0" contrast="0"/>
          </a:blip>
          <a:stretch/>
        </p:blipFill>
        <p:spPr bwMode="auto">
          <a:xfrm>
            <a:off x="0" y="1979996"/>
            <a:ext cx="5236558" cy="14399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"/>
          <p:cNvPicPr/>
          <p:nvPr/>
        </p:nvPicPr>
        <p:blipFill>
          <a:blip r:embed="rId4">
            <a:alphaModFix amt="100000"/>
            <a:lum bright="0" contrast="0"/>
          </a:blip>
          <a:stretch/>
        </p:blipFill>
        <p:spPr bwMode="auto">
          <a:xfrm>
            <a:off x="5399998" y="1259997"/>
            <a:ext cx="4698717" cy="356831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page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 bwMode="auto">
          <a:xfrm>
            <a:off x="7227362" y="5165280"/>
            <a:ext cx="2348279" cy="3906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E1F523A5-4DB0-4D03-9B6B-1D5AA108163A}" type="slidenum">
              <a:rPr/>
              <a:t/>
            </a:fld>
            <a:endParaRPr/>
          </a:p>
        </p:txBody>
      </p:sp>
      <p:sp>
        <p:nvSpPr>
          <p:cNvPr id="2051928318" name="place_holder"/>
          <p:cNvSpPr txBox="1"/>
          <p:nvPr>
            <p:ph type="dt" sz="half" idx="4294967295"/>
          </p:nvPr>
        </p:nvSpPr>
        <p:spPr bwMode="auto">
          <a:xfrm>
            <a:off x="503997" y="5165280"/>
            <a:ext cx="2348278" cy="390603"/>
          </a:xfrm>
        </p:spPr>
        <p:txBody>
          <a:bodyPr/>
          <a:p>
            <a:pPr>
              <a:defRPr/>
            </a:pPr>
            <a:endParaRPr/>
          </a:p>
        </p:txBody>
      </p:sp>
      <p:sp>
        <p:nvSpPr>
          <p:cNvPr id="1218745954" name="place_holder"/>
          <p:cNvSpPr txBox="1"/>
          <p:nvPr>
            <p:ph type="dt" sz="half" idx="4294967295"/>
          </p:nvPr>
        </p:nvSpPr>
        <p:spPr bwMode="auto">
          <a:xfrm>
            <a:off x="503997" y="5165280"/>
            <a:ext cx="2348278" cy="390603"/>
          </a:xfrm>
        </p:spPr>
        <p:txBody>
          <a:bodyPr/>
          <a:p>
            <a:pPr>
              <a:defRPr/>
            </a:pPr>
            <a:endParaRPr/>
          </a:p>
        </p:txBody>
      </p:sp>
      <p:sp>
        <p:nvSpPr>
          <p:cNvPr id="5" name="Titre 3"/>
          <p:cNvSpPr txBox="1"/>
          <p:nvPr>
            <p:ph type="title" idx="4294967295"/>
          </p:nvPr>
        </p:nvSpPr>
        <p:spPr bwMode="auto">
          <a:xfrm>
            <a:off x="504354" y="292708"/>
            <a:ext cx="9071643" cy="94644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u="none" spc="0">
                <a:solidFill>
                  <a:srgbClr val="000000"/>
                </a:solidFill>
                <a:latin typeface="Liberation Sans"/>
                <a:cs typeface="Liberation Sans"/>
              </a:rPr>
              <a:t>Prérequis</a:t>
            </a:r>
            <a:endParaRPr/>
          </a:p>
        </p:txBody>
      </p:sp>
      <p:sp>
        <p:nvSpPr>
          <p:cNvPr id="6" name="Espace réservé du texte 4"/>
          <p:cNvSpPr txBox="1"/>
          <p:nvPr>
            <p:ph idx="4294967295"/>
          </p:nvPr>
        </p:nvSpPr>
        <p:spPr bwMode="auto">
          <a:xfrm>
            <a:off x="504354" y="1645473"/>
            <a:ext cx="9071643" cy="1193401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overflow" vert="horz" wrap="square" lIns="0" tIns="0" rIns="0" bIns="0" numCol="1" spcCol="0" rtlCol="0" fromWordArt="0" anchor="t" anchorCtr="0" forceAA="0" upright="0" compatLnSpc="0">
            <a:normAutofit fontScale="75000" lnSpcReduction="5000"/>
          </a:bodyPr>
          <a:lstStyle/>
          <a:p>
            <a:pPr marL="0" marR="0" lvl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r>
              <a:rPr lang="fr-FR" sz="3200" u="none" spc="0">
                <a:solidFill>
                  <a:srgbClr val="000000"/>
                </a:solidFill>
                <a:latin typeface="Liberation Sans"/>
                <a:cs typeface="Liberation Sans"/>
              </a:rPr>
              <a:t> Électrocinétique</a:t>
            </a:r>
            <a:endParaRPr lang="fr-FR" sz="3200" u="none" spc="0">
              <a:solidFill>
                <a:srgbClr val="000000"/>
              </a:solidFill>
              <a:latin typeface="Liberation Sans"/>
              <a:cs typeface="Liberation Sans"/>
            </a:endParaRPr>
          </a:p>
          <a:p>
            <a:pPr marL="0" marR="0" lv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endParaRPr/>
          </a:p>
          <a:p>
            <a:pPr marL="0" marR="0" lvl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r>
              <a:rPr lang="fr-FR" sz="3200" u="none" spc="0">
                <a:solidFill>
                  <a:srgbClr val="000000"/>
                </a:solidFill>
                <a:latin typeface="Liberation Sans"/>
                <a:cs typeface="Liberation Sans"/>
              </a:rPr>
              <a:t> Signaux</a:t>
            </a:r>
            <a:r>
              <a:rPr lang="fr-FR" sz="3200" u="none" spc="0">
                <a:solidFill>
                  <a:srgbClr val="000000"/>
                </a:solidFill>
                <a:latin typeface="Liberation Sans"/>
                <a:cs typeface="Liberation Sans"/>
              </a:rPr>
              <a:t> </a:t>
            </a:r>
            <a:r>
              <a:rPr lang="fr-FR" sz="3200" u="none" spc="0">
                <a:solidFill>
                  <a:srgbClr val="000000"/>
                </a:solidFill>
                <a:latin typeface="Liberation Sans"/>
                <a:cs typeface="Liberation Sans"/>
              </a:rPr>
              <a:t>harmonique</a:t>
            </a:r>
            <a:r>
              <a:rPr lang="fr-FR" sz="3200" u="none" spc="0">
                <a:solidFill>
                  <a:srgbClr val="000000"/>
                </a:solidFill>
                <a:latin typeface="Liberation Sans"/>
                <a:cs typeface="Liberation Sans"/>
              </a:rPr>
              <a:t>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page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 bwMode="auto">
          <a:xfrm>
            <a:off x="7227362" y="5165280"/>
            <a:ext cx="2348279" cy="3906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F299F3F6-5526-479F-BEB8-96200394A81B}" type="slidenum">
              <a:rPr/>
              <a:t/>
            </a:fld>
            <a:endParaRPr/>
          </a:p>
        </p:txBody>
      </p:sp>
      <p:sp>
        <p:nvSpPr>
          <p:cNvPr id="3" name="Titre 1"/>
          <p:cNvSpPr txBox="1"/>
          <p:nvPr>
            <p:ph type="title" idx="4294967295"/>
          </p:nvPr>
        </p:nvSpPr>
        <p:spPr bwMode="auto"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u="none" spc="0">
                <a:solidFill>
                  <a:srgbClr val="000000"/>
                </a:solidFill>
                <a:latin typeface="Liberation Sans"/>
                <a:cs typeface="Liberation Sans"/>
              </a:rPr>
              <a:t>I.1. Série de Fourier et spectre</a:t>
            </a:r>
            <a:endParaRPr/>
          </a:p>
        </p:txBody>
      </p:sp>
      <p:pic>
        <p:nvPicPr>
          <p:cNvPr id="4" name=""/>
          <p:cNvPicPr/>
          <p:nvPr/>
        </p:nvPicPr>
        <p:blipFill>
          <a:blip r:embed="rId3">
            <a:alphaModFix amt="100000"/>
            <a:lum bright="0" contrast="0"/>
          </a:blip>
          <a:stretch/>
        </p:blipFill>
        <p:spPr bwMode="auto">
          <a:xfrm>
            <a:off x="1439997" y="1979996"/>
            <a:ext cx="7560003" cy="234359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page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 bwMode="auto">
          <a:xfrm>
            <a:off x="7227362" y="5165280"/>
            <a:ext cx="2348279" cy="3906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D8141F30-972A-442A-AD01-BEBE2B577315}" type="slidenum">
              <a:rPr/>
              <a:t/>
            </a:fld>
            <a:endParaRPr/>
          </a:p>
        </p:txBody>
      </p:sp>
      <p:sp>
        <p:nvSpPr>
          <p:cNvPr id="3" name="Titre 1"/>
          <p:cNvSpPr txBox="1"/>
          <p:nvPr>
            <p:ph type="title" idx="4294967295"/>
          </p:nvPr>
        </p:nvSpPr>
        <p:spPr bwMode="auto"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u="none" spc="0">
                <a:solidFill>
                  <a:srgbClr val="000000"/>
                </a:solidFill>
                <a:latin typeface="Liberation Sans"/>
                <a:cs typeface="Liberation Sans"/>
              </a:rPr>
              <a:t>I.1. Spectre de Fourier et spectre</a:t>
            </a:r>
            <a:endParaRPr/>
          </a:p>
        </p:txBody>
      </p:sp>
      <p:pic>
        <p:nvPicPr>
          <p:cNvPr id="4" name=""/>
          <p:cNvPicPr/>
          <p:nvPr/>
        </p:nvPicPr>
        <p:blipFill>
          <a:blip r:embed="rId3">
            <a:alphaModFix amt="100000"/>
            <a:lum bright="0" contrast="0"/>
          </a:blip>
          <a:stretch/>
        </p:blipFill>
        <p:spPr bwMode="auto">
          <a:xfrm>
            <a:off x="2880003" y="1799996"/>
            <a:ext cx="4364998" cy="297720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page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8748674" name="Espace réservé du numéro de diapositive 3"/>
          <p:cNvSpPr txBox="1"/>
          <p:nvPr/>
        </p:nvSpPr>
        <p:spPr bwMode="auto">
          <a:xfrm>
            <a:off x="7227361" y="5165280"/>
            <a:ext cx="2348278" cy="39060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6DF67F43-7101-DB4E-C8E3-00FBC52F4B63}" type="slidenum">
              <a:rPr/>
              <a:t/>
            </a:fld>
            <a:endParaRPr/>
          </a:p>
        </p:txBody>
      </p:sp>
      <p:sp>
        <p:nvSpPr>
          <p:cNvPr id="495070353" name="Titre 1"/>
          <p:cNvSpPr txBox="1"/>
          <p:nvPr>
            <p:ph type="title" idx="4294967295"/>
          </p:nvPr>
        </p:nvSpPr>
        <p:spPr bwMode="auto">
          <a:xfrm>
            <a:off x="503997" y="226075"/>
            <a:ext cx="9071642" cy="94644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u="none" spc="0">
                <a:solidFill>
                  <a:srgbClr val="000000"/>
                </a:solidFill>
                <a:latin typeface="Liberation Sans"/>
                <a:cs typeface="Liberation Sans"/>
              </a:rPr>
              <a:t>I.1. Exemple : note jouée par 2 instruments différents</a:t>
            </a:r>
            <a:endParaRPr/>
          </a:p>
        </p:txBody>
      </p:sp>
      <p:pic>
        <p:nvPicPr>
          <p:cNvPr id="195662661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58636" y="1518879"/>
            <a:ext cx="6781799" cy="3943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page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 bwMode="auto">
          <a:xfrm>
            <a:off x="7227362" y="5165280"/>
            <a:ext cx="2348279" cy="3906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45324616-D030-46B5-B18A-E9226BE7DD30}" type="slidenum">
              <a:rPr/>
              <a:t/>
            </a:fld>
            <a:endParaRPr/>
          </a:p>
        </p:txBody>
      </p:sp>
      <p:sp>
        <p:nvSpPr>
          <p:cNvPr id="3" name="Titre 1"/>
          <p:cNvSpPr txBox="1"/>
          <p:nvPr>
            <p:ph type="title" idx="4294967295"/>
          </p:nvPr>
        </p:nvSpPr>
        <p:spPr bwMode="auto"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u="none" spc="0">
                <a:solidFill>
                  <a:srgbClr val="000000"/>
                </a:solidFill>
                <a:latin typeface="Liberation Sans"/>
                <a:cs typeface="Liberation Sans"/>
              </a:rPr>
              <a:t>I.2. Exemple du signal créneau</a:t>
            </a:r>
            <a:endParaRPr/>
          </a:p>
        </p:txBody>
      </p:sp>
      <p:pic>
        <p:nvPicPr>
          <p:cNvPr id="4" name=""/>
          <p:cNvPicPr/>
          <p:nvPr/>
        </p:nvPicPr>
        <p:blipFill>
          <a:blip r:embed="rId3">
            <a:alphaModFix amt="100000"/>
            <a:lum bright="0" contrast="0"/>
          </a:blip>
          <a:stretch/>
        </p:blipFill>
        <p:spPr bwMode="auto">
          <a:xfrm>
            <a:off x="2880003" y="1972799"/>
            <a:ext cx="4680722" cy="2167201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page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 bwMode="auto">
          <a:xfrm>
            <a:off x="7227362" y="5165280"/>
            <a:ext cx="2348279" cy="3906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2FCD451B-9B50-4FE6-9CDD-39729EFCD368}" type="slidenum">
              <a:rPr/>
              <a:t/>
            </a:fld>
            <a:endParaRPr/>
          </a:p>
        </p:txBody>
      </p:sp>
      <p:sp>
        <p:nvSpPr>
          <p:cNvPr id="3" name="Titre 1"/>
          <p:cNvSpPr txBox="1"/>
          <p:nvPr>
            <p:ph type="title" idx="4294967295"/>
          </p:nvPr>
        </p:nvSpPr>
        <p:spPr bwMode="auto"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u="none" spc="0">
                <a:solidFill>
                  <a:srgbClr val="000000"/>
                </a:solidFill>
                <a:latin typeface="Liberation Sans"/>
                <a:cs typeface="Liberation Sans"/>
              </a:rPr>
              <a:t>I.2. Exemple du signal créneau</a:t>
            </a:r>
            <a:endParaRPr/>
          </a:p>
        </p:txBody>
      </p:sp>
      <p:pic>
        <p:nvPicPr>
          <p:cNvPr id="55887928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18550" y="2016777"/>
            <a:ext cx="8481322" cy="2610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page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 bwMode="auto">
          <a:xfrm>
            <a:off x="7227362" y="5165280"/>
            <a:ext cx="2348279" cy="3906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68C6967B-E6DF-4960-A4AC-D7851CE06265}" type="slidenum">
              <a:rPr/>
              <a:t/>
            </a:fld>
            <a:endParaRPr/>
          </a:p>
        </p:txBody>
      </p:sp>
      <p:sp>
        <p:nvSpPr>
          <p:cNvPr id="3" name="Titre 1"/>
          <p:cNvSpPr txBox="1"/>
          <p:nvPr>
            <p:ph type="title" idx="4294967295"/>
          </p:nvPr>
        </p:nvSpPr>
        <p:spPr bwMode="auto"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u="none" spc="0">
                <a:solidFill>
                  <a:srgbClr val="000000"/>
                </a:solidFill>
                <a:latin typeface="Liberation Sans"/>
                <a:cs typeface="Liberation Sans"/>
              </a:rPr>
              <a:t>I.2. Exemple du signal créneau</a:t>
            </a:r>
            <a:endParaRPr/>
          </a:p>
        </p:txBody>
      </p:sp>
      <p:pic>
        <p:nvPicPr>
          <p:cNvPr id="4" name=""/>
          <p:cNvPicPr/>
          <p:nvPr/>
        </p:nvPicPr>
        <p:blipFill>
          <a:blip r:embed="rId3">
            <a:alphaModFix amt="100000"/>
            <a:lum bright="0" contrast="0"/>
          </a:blip>
          <a:stretch/>
        </p:blipFill>
        <p:spPr bwMode="auto">
          <a:xfrm>
            <a:off x="1619996" y="1326602"/>
            <a:ext cx="6901196" cy="389339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page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4738142" name="Espace réservé du numéro de diapositive 3"/>
          <p:cNvSpPr txBox="1"/>
          <p:nvPr/>
        </p:nvSpPr>
        <p:spPr bwMode="auto">
          <a:xfrm>
            <a:off x="7227361" y="5165280"/>
            <a:ext cx="2348278" cy="39060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985B1CBD-6E4D-6AA5-6D9C-C7558DAF13B8}" type="slidenum">
              <a:rPr/>
              <a:t/>
            </a:fld>
            <a:endParaRPr/>
          </a:p>
        </p:txBody>
      </p:sp>
      <p:sp>
        <p:nvSpPr>
          <p:cNvPr id="1850127103" name="Titre 3"/>
          <p:cNvSpPr txBox="1"/>
          <p:nvPr>
            <p:ph type="title" idx="4294967295"/>
          </p:nvPr>
        </p:nvSpPr>
        <p:spPr bwMode="auto">
          <a:xfrm>
            <a:off x="504354" y="292708"/>
            <a:ext cx="9071642" cy="94644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u="none" spc="0">
                <a:solidFill>
                  <a:srgbClr val="000000"/>
                </a:solidFill>
                <a:latin typeface="Liberation Sans"/>
                <a:cs typeface="Liberation Sans"/>
              </a:rPr>
              <a:t>II. Caractéristiques d’un filtre</a:t>
            </a:r>
            <a:endParaRPr/>
          </a:p>
        </p:txBody>
      </p:sp>
      <p:sp>
        <p:nvSpPr>
          <p:cNvPr id="767925111" name="Espace réservé du texte 4"/>
          <p:cNvSpPr txBox="1"/>
          <p:nvPr>
            <p:ph idx="4294967295"/>
          </p:nvPr>
        </p:nvSpPr>
        <p:spPr bwMode="auto">
          <a:xfrm flipH="0" flipV="0">
            <a:off x="504354" y="1374630"/>
            <a:ext cx="9071642" cy="4102244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overflow" vert="horz" wrap="square" lIns="0" tIns="0" rIns="0" bIns="0" numCol="1" spcCol="0" rtlCol="0" fromWordArt="0" anchor="t" anchorCtr="0" forceAA="0" upright="0" compatLnSpc="0">
            <a:normAutofit/>
          </a:bodyPr>
          <a:lstStyle/>
          <a:p>
            <a:pPr marL="0" marR="0" lv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r>
              <a:rPr lang="fr-FR" sz="2400" u="none" spc="0">
                <a:solidFill>
                  <a:srgbClr val="000000"/>
                </a:solidFill>
                <a:latin typeface="Liberation Sans"/>
                <a:cs typeface="Liberation Sans"/>
              </a:rPr>
              <a:t> Fonction de transfert : </a:t>
            </a:r>
            <a:endParaRPr lang="fr-FR" sz="2400" u="none" spc="0">
              <a:solidFill>
                <a:srgbClr val="000000"/>
              </a:solidFill>
              <a:latin typeface="Liberation Sans"/>
              <a:cs typeface="Liberation Sans"/>
            </a:endParaRPr>
          </a:p>
          <a:p>
            <a:pPr marL="0" marR="0" lv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endParaRPr sz="700"/>
          </a:p>
          <a:p>
            <a:pPr marL="0" marR="0" lv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r>
              <a:rPr lang="fr-FR" sz="2400" u="none" spc="0">
                <a:solidFill>
                  <a:srgbClr val="000000"/>
                </a:solidFill>
                <a:latin typeface="Liberation Sans"/>
                <a:cs typeface="Liberation Sans"/>
              </a:rPr>
              <a:t> Module :</a:t>
            </a:r>
            <a:endParaRPr lang="fr-FR" sz="2400" u="none" spc="0">
              <a:solidFill>
                <a:srgbClr val="000000"/>
              </a:solidFill>
              <a:latin typeface="Liberation Sans"/>
              <a:cs typeface="Liberation Sans"/>
            </a:endParaRPr>
          </a:p>
          <a:p>
            <a:pPr marL="0" marR="0" lv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endParaRPr sz="700"/>
          </a:p>
          <a:p>
            <a:pPr marL="0" marR="0" lv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r>
              <a:rPr lang="fr-FR" sz="2400" u="none" spc="0">
                <a:solidFill>
                  <a:srgbClr val="000000"/>
                </a:solidFill>
                <a:latin typeface="Liberation Sans"/>
                <a:cs typeface="Liberation Sans"/>
              </a:rPr>
              <a:t> Phase :</a:t>
            </a:r>
            <a:endParaRPr lang="fr-FR" sz="2400" u="none" spc="0">
              <a:solidFill>
                <a:srgbClr val="000000"/>
              </a:solidFill>
              <a:latin typeface="Liberation Sans"/>
              <a:cs typeface="Liberation Sans"/>
            </a:endParaRPr>
          </a:p>
          <a:p>
            <a:pPr marL="0" marR="0" lv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endParaRPr sz="700"/>
          </a:p>
          <a:p>
            <a:pPr marL="0" marR="0" lv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r>
              <a:rPr lang="fr-FR" sz="2400" u="none" spc="0">
                <a:solidFill>
                  <a:srgbClr val="000000"/>
                </a:solidFill>
                <a:latin typeface="Liberation Sans"/>
                <a:cs typeface="Liberation Sans"/>
              </a:rPr>
              <a:t> Diagramme de Bode :</a:t>
            </a:r>
            <a:endParaRPr lang="fr-FR" sz="2400" u="none" spc="0">
              <a:solidFill>
                <a:srgbClr val="000000"/>
              </a:solidFill>
              <a:latin typeface="Liberation Sans"/>
              <a:cs typeface="Liberation Sans"/>
            </a:endParaRPr>
          </a:p>
          <a:p>
            <a:pPr marL="400050" marR="0" lvl="1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r>
              <a:rPr lang="fr-FR" sz="2400" u="none" spc="0">
                <a:solidFill>
                  <a:srgbClr val="000000"/>
                </a:solidFill>
                <a:latin typeface="Liberation Sans"/>
                <a:cs typeface="Liberation Sans"/>
              </a:rPr>
              <a:t> Gain :  </a:t>
            </a:r>
            <a:endParaRPr lang="fr-FR" sz="2400" u="none" spc="0">
              <a:solidFill>
                <a:srgbClr val="000000"/>
              </a:solidFill>
              <a:latin typeface="Liberation Sans"/>
              <a:cs typeface="Liberation Sans"/>
            </a:endParaRPr>
          </a:p>
          <a:p>
            <a:pPr marL="400050" marR="0" lvl="1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r>
              <a:rPr lang="fr-FR" sz="2400" u="none" spc="0">
                <a:solidFill>
                  <a:srgbClr val="000000"/>
                </a:solidFill>
                <a:latin typeface="Liberation Sans"/>
                <a:cs typeface="Liberation Sans"/>
              </a:rPr>
              <a:t> Phase :</a:t>
            </a:r>
            <a:endParaRPr/>
          </a:p>
        </p:txBody>
      </p:sp>
      <p:pic>
        <p:nvPicPr>
          <p:cNvPr id="109792193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864119" y="1239148"/>
            <a:ext cx="3865227" cy="815321"/>
          </a:xfrm>
          <a:prstGeom prst="rect">
            <a:avLst/>
          </a:prstGeom>
        </p:spPr>
      </p:pic>
      <p:pic>
        <p:nvPicPr>
          <p:cNvPr id="114198262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948295" y="2253884"/>
            <a:ext cx="2090113" cy="368843"/>
          </a:xfrm>
          <a:prstGeom prst="rect">
            <a:avLst/>
          </a:prstGeom>
        </p:spPr>
      </p:pic>
      <p:pic>
        <p:nvPicPr>
          <p:cNvPr id="216464915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1861997" y="3048634"/>
            <a:ext cx="2262709" cy="377118"/>
          </a:xfrm>
          <a:prstGeom prst="rect">
            <a:avLst/>
          </a:prstGeom>
        </p:spPr>
      </p:pic>
      <p:pic>
        <p:nvPicPr>
          <p:cNvPr id="1846202445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2089005" y="4307897"/>
            <a:ext cx="4232130" cy="552016"/>
          </a:xfrm>
          <a:prstGeom prst="rect">
            <a:avLst/>
          </a:prstGeom>
        </p:spPr>
      </p:pic>
      <p:pic>
        <p:nvPicPr>
          <p:cNvPr id="469926653" name=""/>
          <p:cNvPicPr>
            <a:picLocks noChangeAspect="1"/>
          </p:cNvPicPr>
          <p:nvPr/>
        </p:nvPicPr>
        <p:blipFill>
          <a:blip r:embed="rId7"/>
          <a:srcRect l="0" t="0" r="0" b="0"/>
          <a:stretch/>
        </p:blipFill>
        <p:spPr bwMode="auto">
          <a:xfrm flipH="0" flipV="0">
            <a:off x="2294659" y="4968837"/>
            <a:ext cx="612102" cy="391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aster1-Layout7-blank-Vide">
  <a:themeElements>
    <a:clrScheme name="Master1-Layout7-blank-Vi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ter1-Layout7-blank-Vid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Master1-Layout7-blank-Vid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satMod val="103000"/>
                <a:tint val="94000"/>
              </a:schemeClr>
            </a:gs>
            <a:gs pos="50000">
              <a:schemeClr val="phClr">
                <a:lumMod val="100000"/>
                <a:satMod val="110000"/>
                <a:shade val="100000"/>
              </a:schemeClr>
            </a:gs>
            <a:gs pos="100000">
              <a:schemeClr val="phClr">
                <a:lumMod val="120000"/>
                <a:sat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lumMod val="102000"/>
                <a:satMod val="150000"/>
                <a:tint val="93000"/>
                <a:shade val="98000"/>
              </a:schemeClr>
            </a:gs>
            <a:gs pos="50000">
              <a:schemeClr val="phClr">
                <a:lumMod val="103000"/>
                <a:satMod val="130000"/>
                <a:tint val="98000"/>
                <a:shade val="90000"/>
              </a:schemeClr>
            </a:gs>
            <a:gs pos="100000">
              <a:schemeClr val="phClr">
                <a:satMod val="120000"/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User Theme: 2">
  <a:themeElements>
    <a:clrScheme name="User Theme: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ser Theme: 2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User Theme: 2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satMod val="103000"/>
                <a:tint val="94000"/>
              </a:schemeClr>
            </a:gs>
            <a:gs pos="50000">
              <a:schemeClr val="phClr">
                <a:lumMod val="100000"/>
                <a:satMod val="110000"/>
                <a:shade val="100000"/>
              </a:schemeClr>
            </a:gs>
            <a:gs pos="100000">
              <a:schemeClr val="phClr">
                <a:lumMod val="120000"/>
                <a:sat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lumMod val="102000"/>
                <a:satMod val="150000"/>
                <a:tint val="93000"/>
                <a:shade val="98000"/>
              </a:schemeClr>
            </a:gs>
            <a:gs pos="50000">
              <a:schemeClr val="phClr">
                <a:lumMod val="103000"/>
                <a:satMod val="130000"/>
                <a:tint val="98000"/>
                <a:shade val="90000"/>
              </a:schemeClr>
            </a:gs>
            <a:gs pos="100000">
              <a:schemeClr val="phClr">
                <a:satMod val="120000"/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ONLYOFFICE/8.3.2.19</Application>
  <PresentationFormat>On-screen Show (4:3)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2</cp:revision>
  <dcterms:modified xsi:type="dcterms:W3CDTF">2025-06-05T13:35:26Z</dcterms:modified>
</cp:coreProperties>
</file>