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14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59" d="100"/>
          <a:sy n="59" d="100"/>
        </p:scale>
        <p:origin x="964" y="44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 /><Relationship Id="rId16" Type="http://schemas.openxmlformats.org/officeDocument/2006/relationships/tableStyles" Target="tableStyles.xml" /><Relationship Id="rId17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 ?>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 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301BFEF-A4C7-2537-17CB-A740212D5443}" type="slidenum">
              <a:rPr/>
              <a:t/>
            </a:fld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6EA2039-F897-1DD4-BD23-1279E446188C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6984C2B-4085-5D70-4BF6-C5D490614BCE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C6F647B-49DD-49E1-68EB-FA10B9165047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25429E2-ADFA-C7C0-FBA0-991AE5A1295A}" type="slidenum">
              <a:rPr/>
              <a:t/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0B5D9FB-55B2-5B38-BB7B-738C6A04E11D}" type="slidenum">
              <a:rPr/>
              <a:t/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D284352-03BC-CAF5-BC58-E82A3A872CF9}" type="slidenum">
              <a:rPr/>
              <a:t/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A6995C7-02C7-5716-3206-32B0EFAB0273}" type="slidenum">
              <a:rPr/>
              <a:t/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1756D1A-BBF9-1359-9268-F6E70949E78A}" type="slidenum">
              <a:rPr/>
              <a:t/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EA606E1-EF05-87D6-1DFB-3F9F03BF460C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5D67C75-CFF3-4B3F-95C9-CA45109B2A7D}" type="datetimeFigureOut">
              <a:rPr lang="fr-FR"/>
              <a:t>28/05/2024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953FDD4-A427-4254-B9AC-D52BB6B2043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5D67C75-CFF3-4B3F-95C9-CA45109B2A7D}" type="datetimeFigureOut">
              <a:rPr lang="fr-FR"/>
              <a:t>28/05/2024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953FDD4-A427-4254-B9AC-D52BB6B2043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5D67C75-CFF3-4B3F-95C9-CA45109B2A7D}" type="datetimeFigureOut">
              <a:rPr lang="fr-FR"/>
              <a:t>28/05/2024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953FDD4-A427-4254-B9AC-D52BB6B2043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5D67C75-CFF3-4B3F-95C9-CA45109B2A7D}" type="datetimeFigureOut">
              <a:rPr lang="fr-FR"/>
              <a:t>28/05/2024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953FDD4-A427-4254-B9AC-D52BB6B2043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5D67C75-CFF3-4B3F-95C9-CA45109B2A7D}" type="datetimeFigureOut">
              <a:rPr lang="fr-FR"/>
              <a:t>28/05/2024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953FDD4-A427-4254-B9AC-D52BB6B2043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5D67C75-CFF3-4B3F-95C9-CA45109B2A7D}" type="datetimeFigureOut">
              <a:rPr lang="fr-FR"/>
              <a:t>28/05/2024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953FDD4-A427-4254-B9AC-D52BB6B2043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5D67C75-CFF3-4B3F-95C9-CA45109B2A7D}" type="datetimeFigureOut">
              <a:rPr lang="fr-FR"/>
              <a:t>28/05/2024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953FDD4-A427-4254-B9AC-D52BB6B2043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5D67C75-CFF3-4B3F-95C9-CA45109B2A7D}" type="datetimeFigureOut">
              <a:rPr lang="fr-FR"/>
              <a:t>28/05/2024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953FDD4-A427-4254-B9AC-D52BB6B2043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5D67C75-CFF3-4B3F-95C9-CA45109B2A7D}" type="datetimeFigureOut">
              <a:rPr lang="fr-FR"/>
              <a:t>28/05/2024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953FDD4-A427-4254-B9AC-D52BB6B2043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5D67C75-CFF3-4B3F-95C9-CA45109B2A7D}" type="datetimeFigureOut">
              <a:rPr lang="fr-FR"/>
              <a:t>28/05/2024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953FDD4-A427-4254-B9AC-D52BB6B2043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5D67C75-CFF3-4B3F-95C9-CA45109B2A7D}" type="datetimeFigureOut">
              <a:rPr lang="fr-FR"/>
              <a:t>28/05/2024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953FDD4-A427-4254-B9AC-D52BB6B20439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05D67C75-CFF3-4B3F-95C9-CA45109B2A7D}" type="datetimeFigureOut">
              <a:rPr lang="fr-FR"/>
              <a:t>28/05/2024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1953FDD4-A427-4254-B9AC-D52BB6B20439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Rétroaction et oscillations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/>
        <p:txBody>
          <a:bodyPr>
            <a:normAutofit lnSpcReduction="10000"/>
          </a:bodyPr>
          <a:lstStyle/>
          <a:p>
            <a:pPr algn="l">
              <a:defRPr/>
            </a:pPr>
            <a:r>
              <a:rPr lang="fr-FR" u="sng"/>
              <a:t>Bibliographie:</a:t>
            </a:r>
            <a:endParaRPr lang="fr-FR"/>
          </a:p>
          <a:p>
            <a:pPr algn="l">
              <a:defRPr/>
            </a:pPr>
            <a:r>
              <a:rPr lang="fr-FR" i="1"/>
              <a:t>Tout-en-un PSI,</a:t>
            </a:r>
            <a:r>
              <a:rPr lang="fr-FR"/>
              <a:t> Cardini, Dunod</a:t>
            </a:r>
            <a:endParaRPr/>
          </a:p>
          <a:p>
            <a:pPr algn="l">
              <a:defRPr/>
            </a:pPr>
            <a:r>
              <a:rPr lang="fr-FR"/>
              <a:t>Cours de Jérémy Neveu</a:t>
            </a:r>
            <a:endParaRPr/>
          </a:p>
          <a:p>
            <a:pPr algn="l">
              <a:defRPr/>
            </a:pPr>
            <a:r>
              <a:rPr lang="fr-FR" i="1"/>
              <a:t>Expériences de physique</a:t>
            </a:r>
            <a:r>
              <a:rPr lang="fr-FR"/>
              <a:t>, Bellier, Dunod</a:t>
            </a:r>
            <a:endParaRPr lang="fr-FR" i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II. 2) Condition d’oscillation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None/>
              <a:defRPr/>
            </a:pPr>
            <a:r>
              <a:rPr lang="fr-FR" b="1"/>
              <a:t>Auto-oscillation: </a:t>
            </a:r>
            <a:r>
              <a:rPr lang="fr-FR">
                <a:solidFill>
                  <a:srgbClr val="C00000"/>
                </a:solidFill>
              </a:rPr>
              <a:t>Signal de sortie non nul </a:t>
            </a:r>
            <a:r>
              <a:rPr lang="fr-FR"/>
              <a:t>avec </a:t>
            </a:r>
            <a:r>
              <a:rPr lang="fr-FR">
                <a:solidFill>
                  <a:srgbClr val="C00000"/>
                </a:solidFill>
              </a:rPr>
              <a:t>signal d’entrée nul</a:t>
            </a:r>
            <a:endParaRPr/>
          </a:p>
          <a:p>
            <a:pPr marL="0" indent="0">
              <a:buNone/>
              <a:defRPr/>
            </a:pPr>
            <a:endParaRPr lang="fr-FR" b="1"/>
          </a:p>
          <a:p>
            <a:pPr marL="0" indent="0">
              <a:buNone/>
              <a:defRPr/>
            </a:pPr>
            <a:r>
              <a:rPr lang="fr-FR" b="1"/>
              <a:t>Condition de </a:t>
            </a:r>
            <a:r>
              <a:rPr lang="fr-FR" b="1"/>
              <a:t>Barkhausen</a:t>
            </a:r>
            <a:r>
              <a:rPr lang="fr-FR" b="1"/>
              <a:t>: </a:t>
            </a:r>
            <a:r>
              <a:rPr lang="fr-FR"/>
              <a:t>Pour qu’un système bouclé soit auto-oscillant, il doit </a:t>
            </a:r>
            <a:r>
              <a:rPr lang="fr-FR">
                <a:solidFill>
                  <a:srgbClr val="C00000"/>
                </a:solidFill>
              </a:rPr>
              <a:t>exister une pulsation ω</a:t>
            </a:r>
            <a:r>
              <a:rPr lang="fr-FR" baseline="-25000">
                <a:solidFill>
                  <a:srgbClr val="C00000"/>
                </a:solidFill>
              </a:rPr>
              <a:t>0</a:t>
            </a:r>
            <a:r>
              <a:rPr lang="fr-FR">
                <a:solidFill>
                  <a:srgbClr val="C00000"/>
                </a:solidFill>
              </a:rPr>
              <a:t> telle que </a:t>
            </a:r>
            <a:r>
              <a:rPr lang="fr-FR"/>
              <a:t>:</a:t>
            </a:r>
            <a:endParaRPr/>
          </a:p>
          <a:p>
            <a:pPr marL="0" indent="0" algn="ctr">
              <a:buNone/>
              <a:defRPr/>
            </a:pPr>
            <a:r>
              <a:rPr lang="fr-FR" b="1">
                <a:solidFill>
                  <a:srgbClr val="C00000"/>
                </a:solidFill>
              </a:rPr>
              <a:t>1 − </a:t>
            </a:r>
            <a:r>
              <a:rPr lang="fr-FR" b="1" u="sng">
                <a:solidFill>
                  <a:srgbClr val="C00000"/>
                </a:solidFill>
              </a:rPr>
              <a:t>A</a:t>
            </a:r>
            <a:r>
              <a:rPr lang="fr-FR" b="1">
                <a:solidFill>
                  <a:srgbClr val="C00000"/>
                </a:solidFill>
              </a:rPr>
              <a:t> </a:t>
            </a:r>
            <a:r>
              <a:rPr lang="fr-FR" b="1" u="sng">
                <a:solidFill>
                  <a:srgbClr val="C00000"/>
                </a:solidFill>
              </a:rPr>
              <a:t>B</a:t>
            </a:r>
            <a:r>
              <a:rPr lang="fr-FR" b="1">
                <a:solidFill>
                  <a:srgbClr val="C00000"/>
                </a:solidFill>
              </a:rPr>
              <a:t> = 0</a:t>
            </a:r>
            <a:endParaRPr/>
          </a:p>
          <a:p>
            <a:pPr marL="0" indent="0">
              <a:buNone/>
              <a:defRPr/>
            </a:pPr>
            <a:r>
              <a:rPr lang="fr-FR"/>
              <a:t>Donc:  ||</a:t>
            </a:r>
            <a:r>
              <a:rPr lang="fr-FR" u="sng"/>
              <a:t>A</a:t>
            </a:r>
            <a:r>
              <a:rPr lang="fr-FR"/>
              <a:t> </a:t>
            </a:r>
            <a:r>
              <a:rPr lang="fr-FR" u="sng"/>
              <a:t>B</a:t>
            </a:r>
            <a:r>
              <a:rPr lang="fr-FR"/>
              <a:t>|| = 1	   et	   </a:t>
            </a:r>
            <a:r>
              <a:rPr lang="fr-FR"/>
              <a:t>φ</a:t>
            </a:r>
            <a:r>
              <a:rPr lang="fr-FR" u="sng" baseline="-25000"/>
              <a:t>A</a:t>
            </a:r>
            <a:r>
              <a:rPr lang="fr-FR" baseline="-25000"/>
              <a:t> </a:t>
            </a:r>
            <a:r>
              <a:rPr lang="fr-FR" u="sng" baseline="-25000"/>
              <a:t>B</a:t>
            </a:r>
            <a:r>
              <a:rPr lang="fr-FR"/>
              <a:t> = </a:t>
            </a:r>
            <a:r>
              <a:rPr lang="fr-FR"/>
              <a:t>φ</a:t>
            </a:r>
            <a:r>
              <a:rPr lang="fr-FR" u="sng" baseline="-25000"/>
              <a:t>A</a:t>
            </a:r>
            <a:r>
              <a:rPr lang="fr-FR"/>
              <a:t> + </a:t>
            </a:r>
            <a:r>
              <a:rPr lang="fr-FR"/>
              <a:t>φ</a:t>
            </a:r>
            <a:r>
              <a:rPr lang="fr-FR" u="sng" baseline="-25000"/>
              <a:t>B</a:t>
            </a:r>
            <a:r>
              <a:rPr lang="fr-FR"/>
              <a:t> = 0 [2𝜋]</a:t>
            </a:r>
            <a:endParaRPr/>
          </a:p>
          <a:p>
            <a:pPr marL="0" indent="0">
              <a:buNone/>
              <a:defRPr/>
            </a:pPr>
            <a:endParaRPr lang="fr-FR"/>
          </a:p>
          <a:p>
            <a:pPr marL="0" indent="0">
              <a:buNone/>
              <a:defRPr/>
            </a:pPr>
            <a:r>
              <a:rPr lang="fr-FR"/>
              <a:t> </a:t>
            </a:r>
            <a:r>
              <a:rPr lang="fr-FR"/>
              <a:t>Le module de la FTBO doit être égal à 1 et son déphasage nul à la pulsation ω0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Prérequis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Oscillateurs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Filtres électroniques (fonctions de transfert, diagramme de Bode, gain, bande passante, écriture </a:t>
            </a:r>
            <a:r>
              <a:rPr lang="fr-FR"/>
              <a:t>de Laplace)</a:t>
            </a:r>
            <a:endParaRPr lang="fr-FR"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Electrocinétique: AOP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 1) Nécessité d’une rétroaction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Exemple d’une perceuse</a:t>
            </a:r>
            <a:endParaRPr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284655" y="2249450"/>
            <a:ext cx="9622689" cy="1875609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 bwMode="auto">
          <a:xfrm>
            <a:off x="283029" y="6535341"/>
            <a:ext cx="10765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600" i="1">
                <a:solidFill>
                  <a:schemeClr val="tx1">
                    <a:lumMod val="50000"/>
                    <a:lumOff val="50000"/>
                  </a:schemeClr>
                </a:solidFill>
              </a:rPr>
              <a:t>https://agreg-remigereau.e-monsite.com/medias/files/lp22-diaporama-hermine.pdf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Exemple d’une perceuse</a:t>
            </a:r>
            <a:endParaRPr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312158" y="2282903"/>
            <a:ext cx="7567683" cy="147505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2301271" y="4393577"/>
            <a:ext cx="7567683" cy="2145423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 bwMode="auto">
          <a:xfrm>
            <a:off x="283029" y="6535341"/>
            <a:ext cx="10765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600" i="1">
                <a:solidFill>
                  <a:schemeClr val="tx1">
                    <a:lumMod val="50000"/>
                    <a:lumOff val="50000"/>
                  </a:schemeClr>
                </a:solidFill>
              </a:rPr>
              <a:t>https://agreg-remigereau.e-monsite.com/medias/files/lp22-diaporama-hermine.pdf</a:t>
            </a:r>
            <a:endParaRPr/>
          </a:p>
        </p:txBody>
      </p:sp>
      <p:sp>
        <p:nvSpPr>
          <p:cNvPr id="1685947561" name="Titre 1"/>
          <p:cNvSpPr>
            <a:spLocks noGrp="1"/>
          </p:cNvSpPr>
          <p:nvPr/>
        </p:nvSpPr>
        <p:spPr bwMode="auto">
          <a:xfrm>
            <a:off x="990599" y="517524"/>
            <a:ext cx="10515600" cy="1325562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/>
              <a:t>I. 1) Nécessité d’une rétroaction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Exemple d’une perceuse</a:t>
            </a:r>
            <a:endParaRPr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312158" y="2282903"/>
            <a:ext cx="7567683" cy="147505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2301271" y="4393577"/>
            <a:ext cx="7567683" cy="2145423"/>
          </a:xfrm>
          <a:prstGeom prst="rect">
            <a:avLst/>
          </a:prstGeom>
        </p:spPr>
      </p:pic>
      <p:sp>
        <p:nvSpPr>
          <p:cNvPr id="4" name="Rectangle : coins arrondis 3"/>
          <p:cNvSpPr/>
          <p:nvPr/>
        </p:nvSpPr>
        <p:spPr bwMode="auto">
          <a:xfrm>
            <a:off x="5625720" y="4315940"/>
            <a:ext cx="2527679" cy="1192230"/>
          </a:xfrm>
          <a:prstGeom prst="roundRect">
            <a:avLst>
              <a:gd name="adj" fmla="val 6079"/>
            </a:avLst>
          </a:prstGeom>
          <a:solidFill>
            <a:srgbClr val="FFC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Rectangle : coins arrondis 6"/>
          <p:cNvSpPr/>
          <p:nvPr/>
        </p:nvSpPr>
        <p:spPr bwMode="auto">
          <a:xfrm>
            <a:off x="6836229" y="5584371"/>
            <a:ext cx="2231571" cy="1032266"/>
          </a:xfrm>
          <a:prstGeom prst="roundRect">
            <a:avLst>
              <a:gd name="adj" fmla="val 6079"/>
            </a:avLst>
          </a:prstGeom>
          <a:solidFill>
            <a:srgbClr val="FFC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ZoneTexte 7"/>
          <p:cNvSpPr txBox="1"/>
          <p:nvPr/>
        </p:nvSpPr>
        <p:spPr bwMode="auto">
          <a:xfrm>
            <a:off x="7484984" y="4434976"/>
            <a:ext cx="375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2400" b="1" u="sng">
                <a:solidFill>
                  <a:schemeClr val="accent2">
                    <a:lumMod val="75000"/>
                  </a:schemeClr>
                </a:solidFill>
              </a:rPr>
              <a:t>A</a:t>
            </a:r>
            <a:endParaRPr/>
          </a:p>
        </p:txBody>
      </p:sp>
      <p:sp>
        <p:nvSpPr>
          <p:cNvPr id="9" name="ZoneTexte 8"/>
          <p:cNvSpPr txBox="1"/>
          <p:nvPr/>
        </p:nvSpPr>
        <p:spPr bwMode="auto">
          <a:xfrm>
            <a:off x="7154072" y="5578050"/>
            <a:ext cx="375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2400" b="1" u="sng">
                <a:solidFill>
                  <a:schemeClr val="accent2">
                    <a:lumMod val="75000"/>
                  </a:schemeClr>
                </a:solidFill>
              </a:rPr>
              <a:t>B</a:t>
            </a:r>
            <a:endParaRPr/>
          </a:p>
        </p:txBody>
      </p:sp>
      <p:sp>
        <p:nvSpPr>
          <p:cNvPr id="10" name="Flèche : droite 9"/>
          <p:cNvSpPr/>
          <p:nvPr/>
        </p:nvSpPr>
        <p:spPr bwMode="auto">
          <a:xfrm>
            <a:off x="1121962" y="4837119"/>
            <a:ext cx="2347656" cy="699049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Flèche : droite 10"/>
          <p:cNvSpPr/>
          <p:nvPr/>
        </p:nvSpPr>
        <p:spPr bwMode="auto">
          <a:xfrm>
            <a:off x="9187542" y="4835456"/>
            <a:ext cx="2211951" cy="699049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ZoneTexte 11"/>
          <p:cNvSpPr txBox="1"/>
          <p:nvPr/>
        </p:nvSpPr>
        <p:spPr bwMode="auto">
          <a:xfrm>
            <a:off x="1371601" y="4955635"/>
            <a:ext cx="1689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 b="1">
                <a:solidFill>
                  <a:schemeClr val="accent2">
                    <a:lumMod val="75000"/>
                  </a:schemeClr>
                </a:solidFill>
              </a:rPr>
              <a:t>Entrée</a:t>
            </a:r>
            <a:endParaRPr/>
          </a:p>
        </p:txBody>
      </p:sp>
      <p:sp>
        <p:nvSpPr>
          <p:cNvPr id="13" name="ZoneTexte 12"/>
          <p:cNvSpPr txBox="1"/>
          <p:nvPr/>
        </p:nvSpPr>
        <p:spPr bwMode="auto">
          <a:xfrm>
            <a:off x="9868953" y="4955635"/>
            <a:ext cx="1055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 b="1">
                <a:solidFill>
                  <a:schemeClr val="accent2">
                    <a:lumMod val="75000"/>
                  </a:schemeClr>
                </a:solidFill>
              </a:rPr>
              <a:t>Sortie</a:t>
            </a:r>
            <a:endParaRPr/>
          </a:p>
        </p:txBody>
      </p:sp>
      <p:sp>
        <p:nvSpPr>
          <p:cNvPr id="14" name="ZoneTexte 13"/>
          <p:cNvSpPr txBox="1"/>
          <p:nvPr/>
        </p:nvSpPr>
        <p:spPr bwMode="auto">
          <a:xfrm>
            <a:off x="3640655" y="5186467"/>
            <a:ext cx="339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 b="1" u="sng">
                <a:solidFill>
                  <a:schemeClr val="accent2">
                    <a:lumMod val="75000"/>
                  </a:schemeClr>
                </a:solidFill>
              </a:rPr>
              <a:t>e</a:t>
            </a:r>
            <a:endParaRPr/>
          </a:p>
        </p:txBody>
      </p:sp>
      <p:sp>
        <p:nvSpPr>
          <p:cNvPr id="15" name="ZoneTexte 14"/>
          <p:cNvSpPr txBox="1"/>
          <p:nvPr/>
        </p:nvSpPr>
        <p:spPr bwMode="auto">
          <a:xfrm>
            <a:off x="10199909" y="5303672"/>
            <a:ext cx="339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 b="1" u="sng">
                <a:solidFill>
                  <a:schemeClr val="accent2">
                    <a:lumMod val="75000"/>
                  </a:schemeClr>
                </a:solidFill>
              </a:rPr>
              <a:t>s</a:t>
            </a:r>
            <a:endParaRPr/>
          </a:p>
        </p:txBody>
      </p:sp>
      <p:sp>
        <p:nvSpPr>
          <p:cNvPr id="16" name="ZoneTexte 15"/>
          <p:cNvSpPr txBox="1"/>
          <p:nvPr/>
        </p:nvSpPr>
        <p:spPr bwMode="auto">
          <a:xfrm>
            <a:off x="4445636" y="5155836"/>
            <a:ext cx="11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400" b="1" u="sng">
                <a:solidFill>
                  <a:schemeClr val="accent2">
                    <a:lumMod val="75000"/>
                  </a:schemeClr>
                </a:solidFill>
              </a:rPr>
              <a:t>ε</a:t>
            </a:r>
            <a:r>
              <a:rPr lang="fr-FR" sz="2400" b="1">
                <a:solidFill>
                  <a:schemeClr val="accent2">
                    <a:lumMod val="75000"/>
                  </a:schemeClr>
                </a:solidFill>
              </a:rPr>
              <a:t> = </a:t>
            </a:r>
            <a:r>
              <a:rPr lang="fr-FR" sz="2400" b="1" u="sng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fr-FR" sz="2400" b="1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fr-FR" sz="2400" b="1" u="sng">
                <a:solidFill>
                  <a:schemeClr val="accent2">
                    <a:lumMod val="75000"/>
                  </a:schemeClr>
                </a:solidFill>
              </a:rPr>
              <a:t>r</a:t>
            </a:r>
            <a:endParaRPr/>
          </a:p>
        </p:txBody>
      </p:sp>
      <p:sp>
        <p:nvSpPr>
          <p:cNvPr id="17" name="ZoneTexte 16"/>
          <p:cNvSpPr txBox="1"/>
          <p:nvPr/>
        </p:nvSpPr>
        <p:spPr bwMode="auto">
          <a:xfrm>
            <a:off x="5192719" y="6126233"/>
            <a:ext cx="11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 b="1" u="sng">
                <a:solidFill>
                  <a:schemeClr val="accent2">
                    <a:lumMod val="75000"/>
                  </a:schemeClr>
                </a:solidFill>
              </a:rPr>
              <a:t>r</a:t>
            </a:r>
            <a:endParaRPr/>
          </a:p>
        </p:txBody>
      </p:sp>
      <p:sp>
        <p:nvSpPr>
          <p:cNvPr id="18" name="ZoneTexte 17"/>
          <p:cNvSpPr txBox="1"/>
          <p:nvPr/>
        </p:nvSpPr>
        <p:spPr bwMode="auto">
          <a:xfrm>
            <a:off x="283029" y="6535341"/>
            <a:ext cx="10765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600" i="1">
                <a:solidFill>
                  <a:schemeClr val="tx1">
                    <a:lumMod val="50000"/>
                    <a:lumOff val="50000"/>
                  </a:schemeClr>
                </a:solidFill>
              </a:rPr>
              <a:t>https://agreg-remigereau.e-monsite.com/medias/files/lp22-diaporama-hermine.pdf</a:t>
            </a:r>
            <a:endParaRPr/>
          </a:p>
        </p:txBody>
      </p:sp>
      <p:sp>
        <p:nvSpPr>
          <p:cNvPr id="1600624090" name="Titre 1"/>
          <p:cNvSpPr>
            <a:spLocks noGrp="1"/>
          </p:cNvSpPr>
          <p:nvPr>
            <p:ph type="title"/>
          </p:nvPr>
        </p:nvSpPr>
        <p:spPr bwMode="auto">
          <a:xfrm>
            <a:off x="838199" y="365124"/>
            <a:ext cx="10515600" cy="1325562"/>
          </a:xfrm>
        </p:spPr>
        <p:txBody>
          <a:bodyPr/>
          <a:lstStyle/>
          <a:p>
            <a:pPr>
              <a:defRPr/>
            </a:pPr>
            <a:r>
              <a:rPr lang="fr-FR"/>
              <a:t>I. 1) Nécessité d’une rétroaction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I.3) Stabilité d’un système bouclé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None/>
              <a:defRPr/>
            </a:pPr>
            <a:r>
              <a:rPr lang="fr-FR" b="1"/>
              <a:t>Stabilité: </a:t>
            </a:r>
            <a:r>
              <a:rPr lang="fr-FR"/>
              <a:t>Un système linéaire est stable si et seulement si </a:t>
            </a:r>
            <a:r>
              <a:rPr lang="fr-FR">
                <a:solidFill>
                  <a:srgbClr val="C00000"/>
                </a:solidFill>
              </a:rPr>
              <a:t>pour une entrée bornée, la sortie reste bornée</a:t>
            </a:r>
            <a:endParaRPr/>
          </a:p>
          <a:p>
            <a:pPr>
              <a:defRPr/>
            </a:pPr>
            <a:endParaRPr lang="fr-FR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I.3) Stabilité d’un système bouclé</a:t>
            </a:r>
            <a:endParaRPr/>
          </a:p>
        </p:txBody>
      </p:sp>
      <p:pic>
        <p:nvPicPr>
          <p:cNvPr id="5" name="Espace réservé du contenu 4"/>
          <p:cNvPicPr>
            <a:picLocks noChangeAspect="1" noGrp="1"/>
          </p:cNvPicPr>
          <p:nvPr>
            <p:ph idx="1"/>
          </p:nvPr>
        </p:nvPicPr>
        <p:blipFill>
          <a:blip r:embed="rId3"/>
          <a:stretch/>
        </p:blipFill>
        <p:spPr bwMode="auto">
          <a:xfrm>
            <a:off x="3462757" y="2360057"/>
            <a:ext cx="5266485" cy="3518229"/>
          </a:xfrm>
        </p:spPr>
      </p:pic>
      <p:sp>
        <p:nvSpPr>
          <p:cNvPr id="6" name="ZoneTexte 5"/>
          <p:cNvSpPr txBox="1"/>
          <p:nvPr/>
        </p:nvSpPr>
        <p:spPr bwMode="auto">
          <a:xfrm>
            <a:off x="283029" y="6535341"/>
            <a:ext cx="10765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600" i="1">
                <a:solidFill>
                  <a:schemeClr val="tx1">
                    <a:lumMod val="50000"/>
                    <a:lumOff val="50000"/>
                  </a:schemeClr>
                </a:solidFill>
              </a:rPr>
              <a:t>https://agreg-remigereau.e-monsite.com/medias/files/lp22-diaporama-hermine.pdf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II. Oscillateurs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None/>
              <a:defRPr/>
            </a:pPr>
            <a:r>
              <a:rPr lang="fr-FR" b="1"/>
              <a:t>Oscillateur:</a:t>
            </a:r>
            <a:r>
              <a:rPr lang="fr-FR"/>
              <a:t> </a:t>
            </a:r>
            <a:r>
              <a:rPr lang="fr-FR">
                <a:solidFill>
                  <a:srgbClr val="C00000"/>
                </a:solidFill>
              </a:rPr>
              <a:t>Système bouclé instable </a:t>
            </a:r>
            <a:r>
              <a:rPr lang="fr-FR"/>
              <a:t>capable de générer un </a:t>
            </a:r>
            <a:r>
              <a:rPr lang="fr-FR">
                <a:solidFill>
                  <a:srgbClr val="C00000"/>
                </a:solidFill>
              </a:rPr>
              <a:t>signal de sortie périodique </a:t>
            </a:r>
            <a:r>
              <a:rPr lang="fr-FR"/>
              <a:t>en l’</a:t>
            </a:r>
            <a:r>
              <a:rPr lang="fr-FR">
                <a:solidFill>
                  <a:srgbClr val="C00000"/>
                </a:solidFill>
              </a:rPr>
              <a:t>absence de signal d’entrée</a:t>
            </a:r>
            <a:endParaRPr/>
          </a:p>
          <a:p>
            <a:pPr marL="0" indent="0">
              <a:buNone/>
              <a:defRPr/>
            </a:pPr>
            <a:endParaRPr lang="fr-FR" b="1"/>
          </a:p>
          <a:p>
            <a:pPr marL="0" indent="0">
              <a:buNone/>
              <a:defRPr/>
            </a:pPr>
            <a:r>
              <a:rPr lang="fr-FR" b="1"/>
              <a:t>Oscillateur quasi-sinusoïdal:</a:t>
            </a:r>
            <a:r>
              <a:rPr lang="fr-FR"/>
              <a:t> Génère un signal de sortie presque sinusoïdal</a:t>
            </a:r>
            <a:endParaRPr/>
          </a:p>
          <a:p>
            <a:pPr marL="0" indent="0">
              <a:buNone/>
              <a:defRPr/>
            </a:pPr>
            <a:endParaRPr lang="fr-FR"/>
          </a:p>
          <a:p>
            <a:pPr marL="0" indent="0">
              <a:buNone/>
              <a:defRPr/>
            </a:pPr>
            <a:r>
              <a:rPr lang="fr-FR" b="1"/>
              <a:t>Oscillateur de relaxation:</a:t>
            </a:r>
            <a:r>
              <a:rPr lang="fr-FR"/>
              <a:t> Génère un signal de sortie le plus souvent rectangulaire ou triangulaire</a:t>
            </a:r>
            <a:endParaRPr/>
          </a:p>
          <a:p>
            <a:pPr marL="0" indent="0">
              <a:buNone/>
              <a:defRPr/>
            </a:pPr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II. 1) Oscillateur à pont de Wien</a:t>
            </a:r>
            <a:endParaRPr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3600101" y="1670664"/>
            <a:ext cx="4991797" cy="4191585"/>
          </a:xfrm>
          <a:prstGeom prst="rect">
            <a:avLst/>
          </a:prstGeom>
        </p:spPr>
      </p:pic>
      <p:sp>
        <p:nvSpPr>
          <p:cNvPr id="6" name="Rectangle : coins arrondis 5"/>
          <p:cNvSpPr/>
          <p:nvPr/>
        </p:nvSpPr>
        <p:spPr bwMode="auto">
          <a:xfrm>
            <a:off x="4223657" y="1690688"/>
            <a:ext cx="3342353" cy="2138050"/>
          </a:xfrm>
          <a:prstGeom prst="roundRect">
            <a:avLst>
              <a:gd name="adj" fmla="val 6079"/>
            </a:avLst>
          </a:prstGeom>
          <a:solidFill>
            <a:srgbClr val="FFC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Rectangle : coins arrondis 6"/>
          <p:cNvSpPr/>
          <p:nvPr/>
        </p:nvSpPr>
        <p:spPr bwMode="auto">
          <a:xfrm>
            <a:off x="4980213" y="3985696"/>
            <a:ext cx="2792187" cy="1500703"/>
          </a:xfrm>
          <a:prstGeom prst="roundRect">
            <a:avLst>
              <a:gd name="adj" fmla="val 6079"/>
            </a:avLst>
          </a:prstGeom>
          <a:solidFill>
            <a:srgbClr val="FFC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ZoneTexte 7"/>
          <p:cNvSpPr txBox="1"/>
          <p:nvPr/>
        </p:nvSpPr>
        <p:spPr bwMode="auto">
          <a:xfrm>
            <a:off x="4426098" y="1796401"/>
            <a:ext cx="375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2400" b="1" u="sng">
                <a:solidFill>
                  <a:schemeClr val="accent2">
                    <a:lumMod val="75000"/>
                  </a:schemeClr>
                </a:solidFill>
              </a:rPr>
              <a:t>A</a:t>
            </a:r>
            <a:endParaRPr/>
          </a:p>
        </p:txBody>
      </p:sp>
      <p:sp>
        <p:nvSpPr>
          <p:cNvPr id="9" name="ZoneTexte 8"/>
          <p:cNvSpPr txBox="1"/>
          <p:nvPr/>
        </p:nvSpPr>
        <p:spPr bwMode="auto">
          <a:xfrm>
            <a:off x="7190586" y="4903444"/>
            <a:ext cx="375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2400" b="1" u="sng">
                <a:solidFill>
                  <a:schemeClr val="accent2">
                    <a:lumMod val="75000"/>
                  </a:schemeClr>
                </a:solidFill>
              </a:rPr>
              <a:t>B</a:t>
            </a:r>
            <a:endParaRPr/>
          </a:p>
        </p:txBody>
      </p:sp>
      <p:sp>
        <p:nvSpPr>
          <p:cNvPr id="10" name="ZoneTexte 9"/>
          <p:cNvSpPr txBox="1"/>
          <p:nvPr/>
        </p:nvSpPr>
        <p:spPr bwMode="auto">
          <a:xfrm>
            <a:off x="283029" y="6535341"/>
            <a:ext cx="10765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600" i="1">
                <a:solidFill>
                  <a:schemeClr val="tx1">
                    <a:lumMod val="50000"/>
                    <a:lumOff val="50000"/>
                  </a:schemeClr>
                </a:solidFill>
              </a:rPr>
              <a:t>https://agreg-remigereau.e-monsite.com/medias/files/lp22-diaporama-hermine.pdf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ONLYOFFICE/8.3.2.19</Application>
  <PresentationFormat>On-screen Show (4:3)</PresentationFormat>
  <Paragraphs>0</Paragraphs>
  <Slides>10</Slides>
  <Notes>10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Rétroaction et oscillations</dc:title>
  <dc:creator>Constance Fourcade</dc:creator>
  <cp:lastModifiedBy/>
  <cp:revision>13</cp:revision>
  <dcterms:created xsi:type="dcterms:W3CDTF">2024-05-15T08:38:14Z</dcterms:created>
  <dcterms:modified xsi:type="dcterms:W3CDTF">2025-04-28T12:49:30Z</dcterms:modified>
</cp:coreProperties>
</file>