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79365" cy="5669642" type="custom"/>
  <p:notesSz cx="6858000" cy="9144000"/>
  <p:defaultTextStyle>
    <a:defPPr>
      <a:defRPr lang="fr-FR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0" d="0"/>
          <a:sy n="6553705" d="7077888"/>
        </p:scale>
        <p:origin x="0" y="0"/>
      </p:cViewPr>
      <p:guideLst>
        <p:guide pos="3174"/>
        <p:guide pos="1785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5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 idx="4294967295"/>
          </p:nvPr>
        </p:nvSpPr>
        <p:spPr bwMode="auto">
          <a:xfrm>
            <a:off x="755951" y="5078200"/>
            <a:ext cx="6047259" cy="4810736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p>
            <a:pPr>
              <a:defRPr/>
            </a:pPr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777" cy="126244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777" cy="476250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</p:spPr>
        <p:txBody>
          <a:bodyPr anchor="t"/>
          <a:lstStyle/>
          <a:p>
            <a:pPr>
              <a:defRPr/>
            </a:pPr>
            <a:fld id="{D8A21117-6128-4157-A1C0-0264265F12C4}" type="datetime1">
              <a:rPr/>
              <a:t>01.01.2000</a:t>
            </a:fld>
            <a:endParaRPr sz="2000"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</p:spPr>
        <p:txBody>
          <a:bodyPr anchor="t"/>
          <a:lstStyle/>
          <a:p>
            <a:pPr algn="r">
              <a:defRPr sz="1400" strike="noStrike"/>
            </a:pPr>
            <a:fld id="{78555951-549C-4768-8A00-6BA1E432D2C3}" type="slidenum">
              <a:rPr/>
              <a:t>5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userDrawn="1">
  <p:cSld name="Standa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_holder"/>
          <p:cNvSpPr txBox="1"/>
          <p:nvPr>
            <p:ph type="title" idx="4294967295"/>
          </p:nvPr>
        </p:nvSpPr>
        <p:spPr bwMode="auto">
          <a:xfrm>
            <a:off x="740833" y="627440"/>
            <a:ext cx="8607777" cy="126244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3" name="place_holder"/>
          <p:cNvSpPr txBox="1"/>
          <p:nvPr>
            <p:ph type="body" idx="4294967295"/>
          </p:nvPr>
        </p:nvSpPr>
        <p:spPr bwMode="auto">
          <a:xfrm>
            <a:off x="740833" y="2101547"/>
            <a:ext cx="8607777" cy="4762500"/>
          </a:xfrm>
        </p:spPr>
        <p:txBody>
          <a:bodyPr/>
          <a:p>
            <a:pPr>
              <a:defRPr/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</p:spPr>
        <p:txBody>
          <a:bodyPr anchor="t"/>
          <a:lstStyle/>
          <a:p>
            <a:pPr>
              <a:defRPr/>
            </a:pPr>
            <a:fld id="{6B03ACEA-95B4-4D3E-BD5D-DA1DAA7BD84A}" type="datetime1">
              <a:rPr/>
              <a:t>01.01.2000</a:t>
            </a:fld>
            <a:endParaRPr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</p:spPr>
        <p:txBody>
          <a:bodyPr anchor="t"/>
          <a:lstStyle/>
          <a:p>
            <a:pPr algn="r">
              <a:defRPr sz="1400" strike="noStrike"/>
            </a:pPr>
            <a:fld id="{94FBF7ED-57CB-4B8B-96F4-2CF51D94830C}" type="slidenum">
              <a:rPr/>
              <a:t>5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 sz="4400" u="none">
                <a:latin typeface="Liberation Sans"/>
                <a:ea typeface="Microsoft YaHei"/>
                <a:cs typeface="Arial"/>
              </a:defRPr>
            </a:pPr>
            <a:endParaRPr/>
          </a:p>
        </p:txBody>
      </p:sp>
      <p:sp>
        <p:nvSpPr>
          <p:cNvPr id="3" name=""/>
          <p:cNvSpPr txBox="1"/>
          <p:nvPr>
            <p:ph type="body"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/>
          </a:bodyPr>
          <a:lstStyle/>
          <a:p>
            <a:pPr>
              <a:spcBef>
                <a:spcPts val="1417"/>
              </a:spcBef>
              <a:spcAft>
                <a:spcPts val="0"/>
              </a:spcAft>
              <a:defRPr sz="3200" u="none">
                <a:latin typeface="Liberation Sans"/>
                <a:ea typeface="Microsoft YaHei"/>
                <a:cs typeface="Arial"/>
              </a:defRPr>
            </a:pPr>
            <a:endParaRPr/>
          </a:p>
        </p:txBody>
      </p:sp>
      <p:sp>
        <p:nvSpPr>
          <p:cNvPr id="4" name=""/>
          <p:cNvSpPr txBox="1"/>
          <p:nvPr>
            <p:ph type="dt" sz="half" idx="1"/>
          </p:nvPr>
        </p:nvSpPr>
        <p:spPr bwMode="auto">
          <a:xfrm>
            <a:off x="503968" y="5164954"/>
            <a:ext cx="2348132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>
              <a:defRPr/>
            </a:pPr>
            <a:fld id="{F6555ADD-02D8-4E50-985D-203362D2A469}" type="datetime1">
              <a:rPr/>
              <a:t>01.01.2000</a:t>
            </a:fld>
            <a:endParaRPr/>
          </a:p>
        </p:txBody>
      </p:sp>
      <p:sp>
        <p:nvSpPr>
          <p:cNvPr id="5" name=""/>
          <p:cNvSpPr txBox="1"/>
          <p:nvPr>
            <p:ph type="ftr" sz="quarter" idx="2"/>
          </p:nvPr>
        </p:nvSpPr>
        <p:spPr bwMode="auto">
          <a:xfrm>
            <a:off x="3447142" y="5164954"/>
            <a:ext cx="3194798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algn="ctr">
              <a:defRPr sz="1400" strike="noStrike"/>
            </a:pPr>
            <a:endParaRPr/>
          </a:p>
        </p:txBody>
      </p:sp>
      <p:sp>
        <p:nvSpPr>
          <p:cNvPr id="6" name=""/>
          <p:cNvSpPr txBox="1"/>
          <p:nvPr>
            <p:ph type="sldNum" sz="quarter" idx="3"/>
          </p:nvPr>
        </p:nvSpPr>
        <p:spPr bwMode="auto">
          <a:xfrm>
            <a:off x="7226904" y="5164954"/>
            <a:ext cx="2348132" cy="390575"/>
          </a:xfrm>
          <a:prstGeom prst="rect">
            <a:avLst/>
          </a:prstGeom>
          <a:noFill/>
          <a:ln>
            <a:noFill/>
          </a:ln>
          <a:effectLst/>
        </p:spPr>
        <p:txBody>
          <a:bodyPr anchor="t"/>
          <a:lstStyle/>
          <a:p>
            <a:pPr algn="r">
              <a:defRPr sz="1400" strike="noStrike"/>
            </a:pPr>
            <a:fld id="{38B8C601-472C-4010-8F7D-8E7ED9A9A594}" type="slidenum">
              <a:rPr/>
              <a:t>5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dt="1" ftr="1" hdr="1" sldNum="1"/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1154086"/>
            <a:ext cx="9071068" cy="125020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Phénomènes de résonance dans différents domaines de la physique</a:t>
            </a:r>
            <a:endParaRPr sz="4400"/>
          </a:p>
        </p:txBody>
      </p:sp>
      <p:sp>
        <p:nvSpPr>
          <p:cNvPr id="3" name=""/>
          <p:cNvSpPr txBox="1"/>
          <p:nvPr>
            <p:ph type="body" idx="4294967295"/>
          </p:nvPr>
        </p:nvSpPr>
        <p:spPr bwMode="auto">
          <a:xfrm>
            <a:off x="503968" y="3059447"/>
            <a:ext cx="9071068" cy="1554742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marL="0" marR="0" indent="0" algn="ctr">
              <a:defRPr/>
            </a:pPr>
            <a:r>
              <a:rPr sz="2200" u="none">
                <a:latin typeface="Liberation Sans"/>
                <a:ea typeface="Microsoft YaHei"/>
                <a:cs typeface="Arial"/>
              </a:rPr>
              <a:t>L2</a:t>
            </a:r>
            <a:endParaRPr sz="2200"/>
          </a:p>
          <a:p>
            <a:pPr marL="0" marR="0" indent="0" algn="ctr">
              <a:defRPr/>
            </a:pP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Prérequis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anchor="t">
            <a:normAutofit/>
          </a:bodyPr>
          <a:lstStyle/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Electrocinétique 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Mécanique classique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Optique ondulatoire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Ondes</a:t>
            </a:r>
            <a:endParaRPr/>
          </a:p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Notation complexe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3600" u="none">
                <a:latin typeface="Liberation Sans"/>
                <a:ea typeface="Microsoft YaHei"/>
                <a:cs typeface="Arial"/>
              </a:rPr>
              <a:t>I.3. Analogie électromécanique</a:t>
            </a:r>
            <a:endParaRPr sz="36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1079931" y="1307077"/>
            <a:ext cx="8123968" cy="3912593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4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3600" u="none">
                <a:latin typeface="Liberation Sans"/>
                <a:ea typeface="Microsoft YaHei"/>
                <a:cs typeface="Arial"/>
              </a:rPr>
              <a:t>II. Oscillateurs couplés à 2 degrés de liberté</a:t>
            </a:r>
            <a:endParaRPr sz="36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719954" y="2879818"/>
            <a:ext cx="9071068" cy="83334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/>
          </a:bodyPr>
          <a:lstStyle/>
          <a:p>
            <a:pPr>
              <a:spcBef>
                <a:spcPts val="1417"/>
              </a:spcBef>
              <a:spcAft>
                <a:spcPts val="0"/>
              </a:spcAft>
              <a:defRPr/>
            </a:pPr>
            <a:r>
              <a:rPr sz="2600" u="none">
                <a:latin typeface="Liberation Sans"/>
                <a:ea typeface="Microsoft YaHei"/>
                <a:cs typeface="Arial"/>
              </a:rPr>
              <a:t>Si on applique une force sur M1</a:t>
            </a:r>
            <a:endParaRPr/>
          </a:p>
        </p:txBody>
      </p:sp>
      <p:pic>
        <p:nvPicPr>
          <p:cNvPr id="4" name=""/>
          <p:cNvPicPr/>
          <p:nvPr/>
        </p:nvPicPr>
        <p:blipFill>
          <a:blip r:embed="rId3">
            <a:alphaModFix amt="100000"/>
            <a:lum bright="0" contrast="0"/>
          </a:blip>
          <a:srcRect l="0" t="0" r="0" b="32650"/>
          <a:stretch/>
        </p:blipFill>
        <p:spPr bwMode="auto">
          <a:xfrm flipH="0" flipV="0">
            <a:off x="539965" y="1620257"/>
            <a:ext cx="4546873" cy="71959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" name=""/>
          <p:cNvPicPr/>
          <p:nvPr/>
        </p:nvPicPr>
        <p:blipFill>
          <a:blip r:embed="rId4">
            <a:alphaModFix amt="100000"/>
            <a:lum bright="0" contrast="0"/>
          </a:blip>
          <a:stretch/>
        </p:blipFill>
        <p:spPr bwMode="auto">
          <a:xfrm flipH="0" flipV="0">
            <a:off x="1619897" y="3419784"/>
            <a:ext cx="5558049" cy="899943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"/>
          <p:cNvPicPr/>
          <p:nvPr/>
        </p:nvPicPr>
        <p:blipFill>
          <a:blip r:embed="rId5">
            <a:alphaModFix amt="100000"/>
            <a:lum bright="0" contrast="0"/>
          </a:blip>
          <a:stretch/>
        </p:blipFill>
        <p:spPr bwMode="auto">
          <a:xfrm flipH="0" flipV="0">
            <a:off x="1731129" y="4499716"/>
            <a:ext cx="6728336" cy="85422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7" name=""/>
          <p:cNvPicPr/>
          <p:nvPr/>
        </p:nvPicPr>
        <p:blipFill>
          <a:blip r:embed="rId3">
            <a:alphaModFix amt="100000"/>
            <a:lum bright="0" contrast="0"/>
          </a:blip>
          <a:srcRect l="0" t="33989" r="0" b="0"/>
          <a:stretch/>
        </p:blipFill>
        <p:spPr bwMode="auto">
          <a:xfrm flipH="0" flipV="0">
            <a:off x="5219671" y="1619897"/>
            <a:ext cx="4546873" cy="691156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5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III.1. La </a:t>
            </a:r>
            <a:r>
              <a:rPr sz="3600" u="none">
                <a:latin typeface="Liberation Sans"/>
                <a:ea typeface="Microsoft YaHei"/>
                <a:cs typeface="Arial"/>
              </a:rPr>
              <a:t>corde</a:t>
            </a:r>
            <a:r>
              <a:rPr sz="4400" u="none">
                <a:latin typeface="Liberation Sans"/>
                <a:ea typeface="Microsoft YaHei"/>
                <a:cs typeface="Arial"/>
              </a:rPr>
              <a:t> de Melde</a:t>
            </a:r>
            <a:endParaRPr sz="4400"/>
          </a:p>
        </p:txBody>
      </p:sp>
      <p:sp>
        <p:nvSpPr>
          <p:cNvPr id="3" name=""/>
          <p:cNvSpPr txBox="1"/>
          <p:nvPr>
            <p:ph idx="4294967295"/>
          </p:nvPr>
        </p:nvSpPr>
        <p:spPr bwMode="auto">
          <a:xfrm>
            <a:off x="503968" y="1326516"/>
            <a:ext cx="9071068" cy="3288032"/>
          </a:xfrm>
          <a:prstGeom prst="rect">
            <a:avLst/>
          </a:prstGeom>
          <a:noFill/>
          <a:ln>
            <a:noFill/>
          </a:ln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 marL="431972" lvl="0" indent="323979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/>
            </a:pPr>
            <a:r>
              <a:rPr sz="2600" u="sng">
                <a:latin typeface="Liberation Sans"/>
                <a:ea typeface="Microsoft YaHei"/>
                <a:cs typeface="Arial"/>
              </a:rPr>
              <a:t>Hypothèses :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Sans raideur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Inextensible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Tendue par tension T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Repos confondue avec axe Ox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Poids négligeable devant la tension de la corde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On se limite aux petites déformations</a:t>
            </a:r>
            <a:endParaRPr sz="900"/>
          </a:p>
          <a:p>
            <a:pPr marL="863945" lvl="1" indent="323979">
              <a:spcBef>
                <a:spcPts val="1417"/>
              </a:spcBef>
              <a:spcAft>
                <a:spcPts val="0"/>
              </a:spcAft>
              <a:buSzPct val="75000"/>
              <a:buFont typeface="StarSymbol"/>
              <a:buChar char="–"/>
              <a:defRPr/>
            </a:pPr>
            <a:r>
              <a:rPr sz="2400" u="none">
                <a:latin typeface="Liberation Sans"/>
                <a:ea typeface="Microsoft YaHei"/>
                <a:cs typeface="Arial"/>
              </a:rPr>
              <a:t>On néglige les forces dissipatives</a:t>
            </a:r>
            <a:endParaRPr sz="9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6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III.2. Cavité de </a:t>
            </a:r>
            <a:r>
              <a:rPr sz="3600" u="none">
                <a:latin typeface="Liberation Sans"/>
                <a:ea typeface="Microsoft YaHei"/>
                <a:cs typeface="Arial"/>
              </a:rPr>
              <a:t>Fabry-Perot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1799886" y="1619897"/>
            <a:ext cx="6730136" cy="3412945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page7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4294967295"/>
          </p:nvPr>
        </p:nvSpPr>
        <p:spPr bwMode="auto">
          <a:xfrm>
            <a:off x="503968" y="226065"/>
            <a:ext cx="9071068" cy="94638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sz="4400" u="none">
                <a:latin typeface="Liberation Sans"/>
                <a:ea typeface="Microsoft YaHei"/>
                <a:cs typeface="Arial"/>
              </a:rPr>
              <a:t>III.2. Cavité de </a:t>
            </a:r>
            <a:r>
              <a:rPr sz="3600" u="none">
                <a:latin typeface="Liberation Sans"/>
                <a:ea typeface="Microsoft YaHei"/>
                <a:cs typeface="Arial"/>
              </a:rPr>
              <a:t>Fabry-Perot</a:t>
            </a:r>
            <a:endParaRPr sz="4400"/>
          </a:p>
        </p:txBody>
      </p:sp>
      <p:pic>
        <p:nvPicPr>
          <p:cNvPr id="3" name=""/>
          <p:cNvPicPr/>
          <p:nvPr/>
        </p:nvPicPr>
        <p:blipFill>
          <a:blip r:embed="rId3">
            <a:alphaModFix amt="100000"/>
            <a:lum bright="0" contrast="0"/>
          </a:blip>
          <a:stretch/>
        </p:blipFill>
        <p:spPr bwMode="auto">
          <a:xfrm flipH="0" flipV="0">
            <a:off x="3059807" y="1259920"/>
            <a:ext cx="4506556" cy="4139739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Standard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Standard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User Theme: 2">
  <a:themeElements>
    <a:clrScheme name="User Theme: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ser Theme: 2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User Theme: 2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lumMod val="102000"/>
                <a:satMod val="103000"/>
                <a:tint val="94000"/>
              </a:schemeClr>
            </a:gs>
            <a:gs pos="50000">
              <a:schemeClr val="phClr">
                <a:lumMod val="100000"/>
                <a:satMod val="110000"/>
                <a:shade val="100000"/>
              </a:schemeClr>
            </a:gs>
            <a:gs pos="100000">
              <a:schemeClr val="phClr">
                <a:lumMod val="120000"/>
                <a:satMod val="99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miter lim="800000"/>
        </a:ln>
        <a:ln w="12700" cap="flat" cmpd="sng" algn="ctr">
          <a:solidFill>
            <a:schemeClr val="phClr"/>
          </a:solidFill>
          <a:miter lim="800000"/>
        </a:ln>
        <a:ln w="1905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lumMod val="102000"/>
                <a:satMod val="150000"/>
                <a:tint val="93000"/>
                <a:shade val="98000"/>
              </a:schemeClr>
            </a:gs>
            <a:gs pos="50000">
              <a:schemeClr val="phClr">
                <a:lumMod val="103000"/>
                <a:satMod val="130000"/>
                <a:tint val="98000"/>
                <a:shade val="90000"/>
              </a:schemeClr>
            </a:gs>
            <a:gs pos="100000">
              <a:schemeClr val="phClr">
                <a:satMod val="120000"/>
                <a:shade val="63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2</cp:revision>
  <dcterms:modified xsi:type="dcterms:W3CDTF">2025-06-06T17:15:30Z</dcterms:modified>
</cp:coreProperties>
</file>