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1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48" d="100"/>
          <a:sy n="48" d="100"/>
        </p:scale>
        <p:origin x="1046" y="58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 /><Relationship Id="rId14" Type="http://schemas.openxmlformats.org/officeDocument/2006/relationships/tableStyles" Target="tableStyles.xml" /><Relationship Id="rId15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493A5C9-6AA1-41A5-B9F1-7F42DCBD11C0}" type="datetimeFigureOut">
              <a:rPr lang="fr-FR"/>
              <a:t>04/06/2024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BCB5D9F-442D-4910-9A95-4C43B57ED73B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7651C57-5331-E1B4-FA83-C410F615EC49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70EB20E-FEB1-3F44-0D88-A1B703D11FCA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FCF3FFB-A817-27D7-A12A-A49242AD7826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4B82FF3-D1AA-1BB3-4FC8-784D90132374}" type="slidenum">
              <a:rPr/>
              <a:t/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7770498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136383293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55955588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2DB03F6-1D3A-13B8-53C1-C528CDC02395}" type="slidenum">
              <a:rPr/>
              <a:t/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48B694E-D3E5-DF92-DF42-2565F96A826E}" type="slidenum">
              <a:rPr/>
              <a:t/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4BCB5D9F-442D-4910-9A95-4C43B57ED73B}" type="slidenum">
              <a:rPr lang="fr-FR"/>
              <a:t>7</a:t>
            </a:fld>
            <a:endParaRPr lang="fr-FR"/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398EB99-2B06-FCE2-4929-A6196EE3B0A5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B866687-9BBD-45C5-A8E4-4DDB859ED2ED}" type="datetime1">
              <a:rPr lang="fr-FR"/>
              <a:t>04/06/2024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AB6421-0219-456B-9AAC-664D437BE718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30D28F0-3071-4442-8275-98B55776CD65}" type="datetime1">
              <a:rPr lang="fr-FR"/>
              <a:t>04/06/2024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AB6421-0219-456B-9AAC-664D437BE718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B2206FC-1956-449B-8AB9-27A76FDA0789}" type="datetime1">
              <a:rPr lang="fr-FR"/>
              <a:t>04/06/2024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AB6421-0219-456B-9AAC-664D437BE718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8976297-61C1-4031-94B4-292608DECDAC}" type="datetime1">
              <a:rPr lang="fr-FR"/>
              <a:t>04/06/2024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AB6421-0219-456B-9AAC-664D437BE718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C0D26BE-771E-48A7-B1A3-1C990A2671BC}" type="datetime1">
              <a:rPr lang="fr-FR"/>
              <a:t>04/06/2024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AB6421-0219-456B-9AAC-664D437BE718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41BEE4-1D82-42FD-9E64-AFCB73FC6796}" type="datetime1">
              <a:rPr lang="fr-FR"/>
              <a:t>04/06/2024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AB6421-0219-456B-9AAC-664D437BE718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7CD5408-EC62-482A-AD78-408CF221F25F}" type="datetime1">
              <a:rPr lang="fr-FR"/>
              <a:t>04/06/2024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AB6421-0219-456B-9AAC-664D437BE718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92E5B85-6E4D-467E-A231-B7E677792D7C}" type="datetime1">
              <a:rPr lang="fr-FR"/>
              <a:t>04/06/2024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AB6421-0219-456B-9AAC-664D437BE718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5DF5A57-0DC0-4C7C-A7F0-3759CCED1197}" type="datetime1">
              <a:rPr lang="fr-FR"/>
              <a:t>04/06/2024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AB6421-0219-456B-9AAC-664D437BE718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C8D7EA3-1ADA-4780-BE3A-3F8818FB0BFA}" type="datetime1">
              <a:rPr lang="fr-FR"/>
              <a:t>04/06/2024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AB6421-0219-456B-9AAC-664D437BE718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1FC181F-F3AF-4277-875C-BDDBF50017C2}" type="datetime1">
              <a:rPr lang="fr-FR"/>
              <a:t>04/06/2024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AB6421-0219-456B-9AAC-664D437BE718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6AFB8DC5-8788-416F-A156-B1867551599D}" type="datetime1">
              <a:rPr lang="fr-FR"/>
              <a:t>04/06/2024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41AB6421-0219-456B-9AAC-664D437BE718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1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Propagation guidée des ondes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L2-L3</a:t>
            </a:r>
            <a:endParaRPr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AB6421-0219-456B-9AAC-664D437BE718}" type="slidenum">
              <a:rPr lang="fr-FR"/>
              <a:t>1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Prérequis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Optique ondulatoire</a:t>
            </a:r>
            <a:endParaRPr lang="fr-FR"/>
          </a:p>
          <a:p>
            <a:pPr marL="0" indent="0">
              <a:buFont typeface="Arial"/>
              <a:buNone/>
              <a:defRPr/>
            </a:pPr>
            <a:r>
              <a:rPr lang="fr-FR"/>
              <a:t> </a:t>
            </a:r>
            <a:endParaRPr/>
          </a:p>
          <a:p>
            <a:pPr>
              <a:defRPr/>
            </a:pPr>
            <a:r>
              <a:rPr lang="fr-FR"/>
              <a:t>Optique géométrique</a:t>
            </a:r>
            <a:endParaRPr lang="fr-FR"/>
          </a:p>
          <a:p>
            <a:pPr>
              <a:defRPr/>
            </a:pPr>
            <a:endParaRPr/>
          </a:p>
          <a:p>
            <a:pPr>
              <a:defRPr/>
            </a:pPr>
            <a:r>
              <a:rPr lang="fr-FR"/>
              <a:t>Physique des ondes : relation de dispersion, vitesse de phase</a:t>
            </a:r>
            <a:endParaRPr lang="fr-FR"/>
          </a:p>
          <a:p>
            <a:pPr>
              <a:defRPr/>
            </a:pPr>
            <a:endParaRPr/>
          </a:p>
          <a:p>
            <a:pPr>
              <a:defRPr/>
            </a:pPr>
            <a:r>
              <a:rPr lang="fr-FR"/>
              <a:t>Électromagnétisme : équations de Maxwell, relation de passage</a:t>
            </a:r>
            <a:endParaRPr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AB6421-0219-456B-9AAC-664D437BE718}" type="slidenum">
              <a:rPr lang="fr-FR"/>
              <a:t>2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I.1. Condition de propagation</a:t>
            </a:r>
            <a:endParaRPr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AB6421-0219-456B-9AAC-664D437BE718}" type="slidenum">
              <a:rPr lang="fr-FR"/>
              <a:t>3</a:t>
            </a:fld>
            <a:endParaRPr lang="fr-FR"/>
          </a:p>
        </p:txBody>
      </p:sp>
      <p:pic>
        <p:nvPicPr>
          <p:cNvPr id="409049173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2096262" y="2103437"/>
            <a:ext cx="7885937" cy="350210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I.2. Modes de propagation</a:t>
            </a:r>
            <a:endParaRPr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AB6421-0219-456B-9AAC-664D437BE718}" type="slidenum">
              <a:rPr lang="fr-FR"/>
              <a:t>4</a:t>
            </a:fld>
            <a:endParaRPr lang="fr-FR"/>
          </a:p>
        </p:txBody>
      </p:sp>
      <p:pic>
        <p:nvPicPr>
          <p:cNvPr id="144035533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882846" y="2588947"/>
            <a:ext cx="10470952" cy="16801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1166049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I.2. Modes de propagation</a:t>
            </a:r>
            <a:endParaRPr/>
          </a:p>
        </p:txBody>
      </p:sp>
      <p:sp>
        <p:nvSpPr>
          <p:cNvPr id="1151297228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90840CD-01CE-E81C-483D-0F1AB9663AA2}" type="slidenum">
              <a:rPr lang="fr-FR"/>
              <a:t/>
            </a:fld>
            <a:endParaRPr lang="fr-FR"/>
          </a:p>
        </p:txBody>
      </p:sp>
      <p:pic>
        <p:nvPicPr>
          <p:cNvPr id="1307335077" name="Image 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282954" y="1862496"/>
            <a:ext cx="7402915" cy="411956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II.1. Onde guidée entre deux plans parallèles infinis</a:t>
            </a:r>
            <a:endParaRPr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AB6421-0219-456B-9AAC-664D437BE718}" type="slidenum">
              <a:rPr lang="fr-FR"/>
              <a:t>6</a:t>
            </a:fld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38200" y="3011773"/>
            <a:ext cx="4248150" cy="114147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5853025" y="2211623"/>
            <a:ext cx="5232883" cy="262707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Champ B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Vecteur de </a:t>
            </a:r>
            <a:r>
              <a:rPr lang="fr-FR"/>
              <a:t>Poynting</a:t>
            </a:r>
            <a:endParaRPr lang="fr-FR"/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AB6421-0219-456B-9AAC-664D437BE718}" type="slidenum">
              <a:rPr lang="fr-FR"/>
              <a:t>7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II.3. Aspect énergétique</a:t>
            </a:r>
            <a:endParaRPr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001892" y="2571725"/>
            <a:ext cx="9109968" cy="85727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3653863" y="4724371"/>
            <a:ext cx="4956737" cy="923953"/>
          </a:xfrm>
          <a:prstGeom prst="rect">
            <a:avLst/>
          </a:prstGeom>
        </p:spPr>
      </p:pic>
      <p:sp>
        <p:nvSpPr>
          <p:cNvPr id="628243774" name=""/>
          <p:cNvSpPr txBox="1"/>
          <p:nvPr/>
        </p:nvSpPr>
        <p:spPr bwMode="auto">
          <a:xfrm flipH="0" flipV="0">
            <a:off x="6695312" y="4736041"/>
            <a:ext cx="517737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i="1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i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II.3. Câble coaxial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6924472" cy="4351338"/>
          </a:xfrm>
        </p:spPr>
        <p:txBody>
          <a:bodyPr/>
          <a:lstStyle/>
          <a:p>
            <a:pPr>
              <a:defRPr/>
            </a:pPr>
            <a:r>
              <a:rPr lang="fr-FR"/>
              <a:t>Modes de propagation sous la forme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  <a:p>
            <a:pPr marL="0" indent="0">
              <a:buNone/>
              <a:defRPr/>
            </a:pPr>
            <a:endParaRPr lang="fr-FR"/>
          </a:p>
          <a:p>
            <a:pPr>
              <a:defRPr/>
            </a:pPr>
            <a:r>
              <a:rPr lang="fr-FR"/>
              <a:t>Fréquences de coupure des premiers modes</a:t>
            </a:r>
            <a:endParaRPr/>
          </a:p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AB6421-0219-456B-9AAC-664D437BE718}" type="slidenum">
              <a:rPr lang="fr-FR"/>
              <a:t>8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7198560" y="1027906"/>
            <a:ext cx="4435224" cy="454953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2497336" y="2485992"/>
            <a:ext cx="3366539" cy="943008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2497335" y="4734888"/>
            <a:ext cx="5069847" cy="150291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ONLYOFFICE/8.3.2.19</Application>
  <PresentationFormat>On-screen Show (4:3)</PresentationFormat>
  <Paragraphs>0</Paragraphs>
  <Slides>8</Slides>
  <Notes>8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Propagation guidée des ondes</dc:title>
  <dc:creator>Mathilda Maury</dc:creator>
  <cp:lastModifiedBy/>
  <cp:revision>17</cp:revision>
  <dcterms:created xsi:type="dcterms:W3CDTF">2024-05-02T15:38:42Z</dcterms:created>
  <dcterms:modified xsi:type="dcterms:W3CDTF">2025-05-30T09:34:03Z</dcterms:modified>
</cp:coreProperties>
</file>