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7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notesSlides/notesSlide8.xml" ContentType="application/vnd.openxmlformats-officedocument.presentationml.notes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</p:sldMasterIdLst>
  <p:notesMasterIdLst>
    <p:notesMasterId r:id="rId14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0079365" cy="5669642" type="custom"/>
  <p:notesSz cx="6858000" cy="9144000"/>
  <p:defaultTextStyle>
    <a:defPPr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 /><Relationship Id="rId16" Type="http://schemas.openxmlformats.org/officeDocument/2006/relationships/tableStyles" Target="tableStyles.xml" /><Relationship Id="rId17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5" accent4="accent4" accent5="accent5" accent6="accent6" hlink="hlink" folHlink="folHlink"/>
  <p:notesStyle/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 ?>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 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 ?>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9280"/>
            <a:ext cx="6047619" cy="4809297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lstStyle/>
          <a:p>
            <a:pPr>
              <a:defRPr/>
            </a:pPr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9280"/>
            <a:ext cx="6047619" cy="4809297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lstStyle/>
          <a:p>
            <a:pPr>
              <a:defRPr/>
            </a:pPr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9280"/>
            <a:ext cx="6047619" cy="4809297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lstStyle/>
          <a:p>
            <a:pPr>
              <a:defRPr/>
            </a:pPr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9280"/>
            <a:ext cx="6047619" cy="4809297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lstStyle/>
          <a:p>
            <a:pPr>
              <a:defRPr/>
            </a:pPr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9280"/>
            <a:ext cx="6047619" cy="4809297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lstStyle/>
          <a:p>
            <a:pPr>
              <a:defRPr/>
            </a:pPr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9280"/>
            <a:ext cx="6047619" cy="4809297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lstStyle/>
          <a:p>
            <a:pPr>
              <a:defRPr/>
            </a:pPr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 txBox="1"/>
          <p:nvPr>
            <p:ph type="sldImg" idx="4294967295"/>
          </p:nvPr>
        </p:nvSpPr>
        <p:spPr bwMode="auto">
          <a:xfrm>
            <a:off x="0" y="0"/>
            <a:ext cx="12700" cy="127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t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3" name="Notes Placeholder 2"/>
          <p:cNvSpPr txBox="1"/>
          <p:nvPr>
            <p:ph type="body" idx="4294967295"/>
          </p:nvPr>
        </p:nvSpPr>
        <p:spPr bwMode="auto">
          <a:xfrm>
            <a:off x="0" y="0"/>
            <a:ext cx="12700" cy="127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t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 txBox="1"/>
          <p:nvPr>
            <p:ph type="sldNum" sz="quarter" idx="4294967295"/>
          </p:nvPr>
        </p:nvSpPr>
        <p:spPr bwMode="auto">
          <a:xfrm>
            <a:off x="0" y="0"/>
            <a:ext cx="12700" cy="127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t">
            <a:spAutoFit/>
          </a:bodyPr>
          <a:lstStyle/>
          <a:p>
            <a:pPr>
              <a:defRPr/>
            </a:pPr>
            <a:fld id="{291BD537-6F72-4F67-9344-44295CEA5DC2}" type="slidenum">
              <a:rPr/>
              <a:t/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9280"/>
            <a:ext cx="6047619" cy="4809297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lstStyle/>
          <a:p>
            <a:pPr>
              <a:defRPr/>
            </a:pPr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9280"/>
            <a:ext cx="6047619" cy="4809297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lstStyle/>
          <a:p>
            <a:pPr>
              <a:defRPr/>
            </a:pPr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9280"/>
            <a:ext cx="6047619" cy="4809297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lstStyle/>
          <a:p>
            <a:pPr>
              <a:defRPr/>
            </a:pPr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userDrawn="1">
  <p:cSld name="____Standard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_holder"/>
          <p:cNvSpPr txBox="1"/>
          <p:nvPr>
            <p:ph type="title" idx="4294967295"/>
          </p:nvPr>
        </p:nvSpPr>
        <p:spPr bwMode="auto">
          <a:xfrm>
            <a:off x="740833" y="627440"/>
            <a:ext cx="8607057" cy="1262440"/>
          </a:xfrm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3" name="place_holder"/>
          <p:cNvSpPr txBox="1"/>
          <p:nvPr>
            <p:ph type="body" idx="4294967295"/>
          </p:nvPr>
        </p:nvSpPr>
        <p:spPr bwMode="auto">
          <a:xfrm>
            <a:off x="740833" y="2101547"/>
            <a:ext cx="8607057" cy="4762500"/>
          </a:xfrm>
        </p:spPr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userDrawn="1">
  <p:cSld name="____Standard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_holder"/>
          <p:cNvSpPr txBox="1"/>
          <p:nvPr>
            <p:ph type="title" idx="4294967295"/>
          </p:nvPr>
        </p:nvSpPr>
        <p:spPr bwMode="auto">
          <a:xfrm>
            <a:off x="740833" y="627440"/>
            <a:ext cx="8607057" cy="1262440"/>
          </a:xfrm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3" name="place_holder"/>
          <p:cNvSpPr txBox="1"/>
          <p:nvPr>
            <p:ph type="body" idx="4294967295"/>
          </p:nvPr>
        </p:nvSpPr>
        <p:spPr bwMode="auto">
          <a:xfrm>
            <a:off x="740833" y="2101547"/>
            <a:ext cx="8607057" cy="4762500"/>
          </a:xfrm>
        </p:spPr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_holder"/>
          <p:cNvSpPr txBox="1"/>
          <p:nvPr>
            <p:ph type="title" idx="4294967295"/>
          </p:nvPr>
        </p:nvSpPr>
        <p:spPr bwMode="auto">
          <a:xfrm>
            <a:off x="740833" y="627440"/>
            <a:ext cx="8607057" cy="126244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>
              <a:defRPr/>
            </a:pPr>
            <a:endParaRPr/>
          </a:p>
        </p:txBody>
      </p:sp>
      <p:sp>
        <p:nvSpPr>
          <p:cNvPr id="3" name="place_holder"/>
          <p:cNvSpPr txBox="1"/>
          <p:nvPr>
            <p:ph type="body" idx="4294967295"/>
          </p:nvPr>
        </p:nvSpPr>
        <p:spPr bwMode="auto">
          <a:xfrm>
            <a:off x="740833" y="2101547"/>
            <a:ext cx="8607057" cy="4762500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lstStyle/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/>
    <p:bodyStyle/>
    <p:otherStyle/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097947"/>
            <a:ext cx="9071428" cy="94638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cs typeface="Liberation Sans"/>
              </a:rPr>
              <a:t>Phénomènes de transport</a:t>
            </a:r>
            <a:endParaRPr sz="4400"/>
          </a:p>
        </p:txBody>
      </p:sp>
      <p:sp>
        <p:nvSpPr>
          <p:cNvPr id="3" name=""/>
          <p:cNvSpPr txBox="1"/>
          <p:nvPr>
            <p:ph type="body" idx="4294967295"/>
          </p:nvPr>
        </p:nvSpPr>
        <p:spPr bwMode="auto">
          <a:xfrm>
            <a:off x="503968" y="3959750"/>
            <a:ext cx="9071428" cy="654798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marL="0" marR="0" indent="0" algn="ctr">
              <a:defRPr/>
            </a:pPr>
            <a:r>
              <a:rPr sz="2200" u="none">
                <a:latin typeface="Liberation Sans"/>
                <a:cs typeface="Liberation Sans"/>
              </a:rPr>
              <a:t>L2 ou 2</a:t>
            </a:r>
            <a:r>
              <a:rPr sz="1300" u="none" baseline="30000">
                <a:latin typeface="Liberation Sans"/>
                <a:cs typeface="Liberation Sans"/>
              </a:rPr>
              <a:t>ème</a:t>
            </a:r>
            <a:r>
              <a:rPr sz="2200" u="none">
                <a:latin typeface="Liberation Sans"/>
                <a:cs typeface="Liberation Sans"/>
              </a:rPr>
              <a:t> année CPGE (PC/PSI)</a:t>
            </a:r>
            <a:endParaRPr sz="22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9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26065"/>
            <a:ext cx="9071428" cy="94638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cs typeface="Liberation Sans"/>
              </a:rPr>
              <a:t>Bibliographie</a:t>
            </a:r>
            <a:endParaRPr sz="4400"/>
          </a:p>
        </p:txBody>
      </p:sp>
      <p:sp>
        <p:nvSpPr>
          <p:cNvPr id="3" name=""/>
          <p:cNvSpPr txBox="1"/>
          <p:nvPr>
            <p:ph idx="4294967295"/>
          </p:nvPr>
        </p:nvSpPr>
        <p:spPr bwMode="auto">
          <a:xfrm>
            <a:off x="503968" y="1326516"/>
            <a:ext cx="9071428" cy="3288032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lstStyle/>
          <a:p>
            <a:pPr marL="336677" lvl="0" indent="323977">
              <a:spcBef>
                <a:spcPts val="1417"/>
              </a:spcBef>
              <a:spcAft>
                <a:spcPts val="0"/>
              </a:spcAft>
              <a:buSzPct val="45000"/>
              <a:buFont typeface="OpenSymbol"/>
              <a:buChar char="●"/>
              <a:defRPr/>
            </a:pPr>
            <a:r>
              <a:rPr sz="3200" u="none">
                <a:latin typeface="Liberation Sans"/>
                <a:cs typeface="Liberation Sans"/>
              </a:rPr>
              <a:t>Tout-en-un, PC, Dunod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26065"/>
            <a:ext cx="9071428" cy="94638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cs typeface="Liberation Sans"/>
              </a:rPr>
              <a:t>Prérequis</a:t>
            </a:r>
            <a:endParaRPr sz="4400"/>
          </a:p>
        </p:txBody>
      </p:sp>
      <p:sp>
        <p:nvSpPr>
          <p:cNvPr id="3" name=""/>
          <p:cNvSpPr txBox="1"/>
          <p:nvPr>
            <p:ph idx="4294967295"/>
          </p:nvPr>
        </p:nvSpPr>
        <p:spPr bwMode="auto">
          <a:xfrm>
            <a:off x="503968" y="1326516"/>
            <a:ext cx="9071428" cy="3288032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lstStyle/>
          <a:p>
            <a:pPr marL="336677" lvl="0" indent="323977">
              <a:spcBef>
                <a:spcPts val="1417"/>
              </a:spcBef>
              <a:spcAft>
                <a:spcPts val="0"/>
              </a:spcAft>
              <a:buSzPct val="45000"/>
              <a:buFont typeface="OpenSymbol"/>
              <a:buChar char="●"/>
              <a:defRPr/>
            </a:pPr>
            <a:r>
              <a:rPr sz="2800" u="none">
                <a:latin typeface="Liberation Sans"/>
                <a:cs typeface="Liberation Sans"/>
              </a:rPr>
              <a:t>1</a:t>
            </a:r>
            <a:r>
              <a:rPr sz="1600" u="none" baseline="30000">
                <a:latin typeface="Liberation Sans"/>
                <a:cs typeface="Liberation Sans"/>
              </a:rPr>
              <a:t>er</a:t>
            </a:r>
            <a:r>
              <a:rPr sz="2800" u="none">
                <a:latin typeface="Liberation Sans"/>
                <a:cs typeface="Liberation Sans"/>
              </a:rPr>
              <a:t> et 2</a:t>
            </a:r>
            <a:r>
              <a:rPr sz="1600" u="none" baseline="30000">
                <a:latin typeface="Liberation Sans"/>
                <a:cs typeface="Liberation Sans"/>
              </a:rPr>
              <a:t>nd</a:t>
            </a:r>
            <a:r>
              <a:rPr sz="2800" u="none">
                <a:latin typeface="Liberation Sans"/>
                <a:cs typeface="Liberation Sans"/>
              </a:rPr>
              <a:t> principe de la thermodynamique</a:t>
            </a:r>
            <a:endParaRPr/>
          </a:p>
          <a:p>
            <a:pPr marL="336677" lvl="0" indent="323977">
              <a:spcBef>
                <a:spcPts val="1417"/>
              </a:spcBef>
              <a:spcAft>
                <a:spcPts val="0"/>
              </a:spcAft>
              <a:buSzPct val="45000"/>
              <a:buFont typeface="OpenSymbol"/>
              <a:buChar char="●"/>
              <a:defRPr/>
            </a:pPr>
            <a:r>
              <a:rPr sz="2800" u="none">
                <a:latin typeface="Liberation Sans"/>
                <a:cs typeface="Liberation Sans"/>
              </a:rPr>
              <a:t>Électrocinétique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26065"/>
            <a:ext cx="9071428" cy="94638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cs typeface="Liberation Sans"/>
              </a:rPr>
              <a:t>Introduction</a:t>
            </a:r>
            <a:endParaRPr sz="4400"/>
          </a:p>
        </p:txBody>
      </p:sp>
      <p:pic>
        <p:nvPicPr>
          <p:cNvPr id="3" name=""/>
          <p:cNvPicPr/>
          <p:nvPr/>
        </p:nvPicPr>
        <p:blipFill>
          <a:blip r:embed="rId3">
            <a:alphaModFix amt="100000"/>
          </a:blip>
          <a:stretch/>
        </p:blipFill>
        <p:spPr bwMode="auto">
          <a:xfrm>
            <a:off x="2856420" y="1200524"/>
            <a:ext cx="4442120" cy="3306391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4" name=""/>
          <p:cNvPicPr/>
          <p:nvPr/>
        </p:nvPicPr>
        <p:blipFill>
          <a:blip r:embed="rId4">
            <a:alphaModFix amt="100000"/>
          </a:blip>
          <a:stretch/>
        </p:blipFill>
        <p:spPr bwMode="auto">
          <a:xfrm>
            <a:off x="1163086" y="5219671"/>
            <a:ext cx="8556660" cy="273942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4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182148"/>
            <a:ext cx="9071428" cy="1250201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cs typeface="Liberation Sans"/>
              </a:rPr>
              <a:t>Introduction : différents type de transports</a:t>
            </a:r>
            <a:endParaRPr sz="4400"/>
          </a:p>
        </p:txBody>
      </p:sp>
      <p:sp>
        <p:nvSpPr>
          <p:cNvPr id="3" name=""/>
          <p:cNvSpPr txBox="1"/>
          <p:nvPr>
            <p:ph idx="4294967295"/>
          </p:nvPr>
        </p:nvSpPr>
        <p:spPr bwMode="auto">
          <a:xfrm>
            <a:off x="503968" y="1722491"/>
            <a:ext cx="9071428" cy="3288032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lstStyle/>
          <a:p>
            <a:pPr marL="336677" lvl="0" indent="323977">
              <a:spcBef>
                <a:spcPts val="1417"/>
              </a:spcBef>
              <a:spcAft>
                <a:spcPts val="0"/>
              </a:spcAft>
              <a:buSzPct val="45000"/>
              <a:buFont typeface="OpenSymbol"/>
              <a:buChar char="●"/>
              <a:defRPr/>
            </a:pPr>
            <a:r>
              <a:rPr sz="2800" u="none">
                <a:latin typeface="Liberation Sans"/>
                <a:cs typeface="Liberation Sans"/>
              </a:rPr>
              <a:t>Conduction = Diffusion</a:t>
            </a:r>
            <a:endParaRPr/>
          </a:p>
          <a:p>
            <a:pPr marL="336677" lvl="0" indent="323977">
              <a:spcBef>
                <a:spcPts val="1417"/>
              </a:spcBef>
              <a:spcAft>
                <a:spcPts val="0"/>
              </a:spcAft>
              <a:buSzPct val="45000"/>
              <a:buFont typeface="OpenSymbol"/>
              <a:buChar char="●"/>
              <a:defRPr/>
            </a:pPr>
            <a:r>
              <a:rPr sz="2800" u="none">
                <a:latin typeface="Liberation Sans"/>
                <a:cs typeface="Liberation Sans"/>
              </a:rPr>
              <a:t>Convection</a:t>
            </a:r>
            <a:endParaRPr/>
          </a:p>
          <a:p>
            <a:pPr marL="336677" lvl="0" indent="323977">
              <a:spcBef>
                <a:spcPts val="1417"/>
              </a:spcBef>
              <a:spcAft>
                <a:spcPts val="0"/>
              </a:spcAft>
              <a:buSzPct val="45000"/>
              <a:buFont typeface="OpenSymbol"/>
              <a:buChar char="●"/>
              <a:defRPr/>
            </a:pPr>
            <a:r>
              <a:rPr sz="2800" u="none">
                <a:latin typeface="Liberation Sans"/>
                <a:cs typeface="Liberation Sans"/>
              </a:rPr>
              <a:t>Rayonnement</a:t>
            </a:r>
            <a:endParaRPr/>
          </a:p>
          <a:p>
            <a:pPr marL="336677" lvl="0" indent="323977">
              <a:spcBef>
                <a:spcPts val="1417"/>
              </a:spcBef>
              <a:spcAft>
                <a:spcPts val="0"/>
              </a:spcAft>
              <a:buSzPct val="45000"/>
              <a:buFont typeface="OpenSymbol"/>
              <a:buChar char="●"/>
              <a:defRPr/>
            </a:pPr>
            <a:r>
              <a:rPr sz="2800" u="none">
                <a:latin typeface="Liberation Sans"/>
                <a:cs typeface="Liberation Sans"/>
              </a:rPr>
              <a:t>Migration</a:t>
            </a:r>
            <a:endParaRPr/>
          </a:p>
          <a:p>
            <a:pPr marL="336677" lvl="0" indent="323977">
              <a:spcBef>
                <a:spcPts val="1417"/>
              </a:spcBef>
              <a:spcAft>
                <a:spcPts val="0"/>
              </a:spcAft>
              <a:buSzPct val="45000"/>
              <a:buFont typeface="OpenSymbol"/>
              <a:buChar char="●"/>
              <a:defRPr/>
            </a:pPr>
            <a:r>
              <a:rPr sz="2800" u="none">
                <a:latin typeface="Liberation Sans"/>
                <a:cs typeface="Liberation Sans"/>
              </a:rPr>
              <a:t>Sédimentation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5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26065"/>
            <a:ext cx="9071428" cy="94638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cs typeface="Liberation Sans"/>
              </a:rPr>
              <a:t>I.3. ODG du coefficient de diffusion</a:t>
            </a:r>
            <a:endParaRPr sz="4400"/>
          </a:p>
        </p:txBody>
      </p:sp>
      <p:graphicFrame>
        <p:nvGraphicFramePr>
          <p:cNvPr id="2127818559" name=""/>
          <p:cNvGraphicFramePr>
            <a:graphicFrameLocks xmlns:a="http://schemas.openxmlformats.org/drawingml/2006/main"/>
          </p:cNvGraphicFramePr>
          <p:nvPr/>
        </p:nvGraphicFramePr>
        <p:xfrm>
          <a:off x="1290234" y="2006966"/>
          <a:ext cx="6732276" cy="1475739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3527097"/>
                <a:gridCol w="3527097"/>
              </a:tblGrid>
              <a:tr h="437175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 sz="1800" b="1" i="0" u="none" strike="noStrike" cap="none" spc="0">
                          <a:solidFill>
                            <a:schemeClr val="lt1"/>
                          </a:solidFill>
                          <a:latin typeface="Liberation Sans"/>
                          <a:ea typeface="Liberation Sans"/>
                          <a:cs typeface="Liberation Sans"/>
                        </a:rPr>
                        <a:t>D</a:t>
                      </a:r>
                      <a:r>
                        <a:rPr lang="fr-FR"/>
                        <a:t> en [</a:t>
                      </a:r>
                      <a:r>
                        <a:rPr lang="en-US" sz="1800" b="1" i="0" u="none" strike="noStrike" cap="none" spc="0">
                          <a:solidFill>
                            <a:schemeClr val="lt1"/>
                          </a:solidFill>
                          <a:latin typeface="Liberation Sans"/>
                          <a:ea typeface="Liberation Sans"/>
                          <a:cs typeface="Liberation Sans"/>
                        </a:rPr>
                        <a:t>m².s</a:t>
                      </a:r>
                      <a:r>
                        <a:rPr lang="en-US" sz="1800" b="1" i="0" u="none" strike="noStrike" cap="none" spc="0" baseline="30000">
                          <a:solidFill>
                            <a:schemeClr val="lt1"/>
                          </a:solidFill>
                          <a:latin typeface="Liberation Sans"/>
                          <a:ea typeface="Liberation Sans"/>
                          <a:cs typeface="Liberation Sans"/>
                        </a:rPr>
                        <a:t>-1</a:t>
                      </a:r>
                      <a:r>
                        <a:rPr lang="fr-FR"/>
                        <a:t>]</a:t>
                      </a:r>
                      <a:endParaRPr/>
                    </a:p>
                  </a:txBody>
                  <a:tcPr/>
                </a:tc>
              </a:tr>
              <a:tr h="491507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Gaz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 sz="1800" b="0" i="0" u="none" strike="noStrike" cap="none" spc="0">
                          <a:solidFill>
                            <a:schemeClr val="dk1"/>
                          </a:solidFill>
                          <a:latin typeface="Liberation Sans"/>
                          <a:ea typeface="Liberation Sans"/>
                          <a:cs typeface="Liberation Sans"/>
                        </a:rPr>
                        <a:t>10</a:t>
                      </a:r>
                      <a:r>
                        <a:rPr lang="en-US" sz="1800" b="0" i="0" u="none" strike="noStrike" cap="none" spc="0" baseline="30000">
                          <a:solidFill>
                            <a:schemeClr val="dk1"/>
                          </a:solidFill>
                          <a:latin typeface="Liberation Sans"/>
                          <a:ea typeface="Liberation Sans"/>
                          <a:cs typeface="Liberation Sans"/>
                        </a:rPr>
                        <a:t>-6</a:t>
                      </a:r>
                      <a:r>
                        <a:rPr lang="en-US" sz="1800" b="0" i="0" u="none" strike="noStrike" cap="none" spc="0">
                          <a:solidFill>
                            <a:schemeClr val="dk1"/>
                          </a:solidFill>
                          <a:latin typeface="Liberation Sans"/>
                          <a:ea typeface="Liberation Sans"/>
                          <a:cs typeface="Liberation Sans"/>
                        </a:rPr>
                        <a:t> à 10</a:t>
                      </a:r>
                      <a:r>
                        <a:rPr lang="en-US" sz="1800" b="0" i="0" u="none" strike="noStrike" cap="none" spc="0" baseline="30000">
                          <a:solidFill>
                            <a:schemeClr val="dk1"/>
                          </a:solidFill>
                          <a:latin typeface="Liberation Sans"/>
                          <a:ea typeface="Liberation Sans"/>
                          <a:cs typeface="Liberation Sans"/>
                        </a:rPr>
                        <a:t>-4</a:t>
                      </a:r>
                      <a:endParaRPr/>
                    </a:p>
                  </a:txBody>
                  <a:tcPr/>
                </a:tc>
              </a:tr>
              <a:tr h="437175"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 sz="1800" b="0" i="0" u="none" strike="noStrike" cap="none" spc="0">
                          <a:solidFill>
                            <a:schemeClr val="dk1"/>
                          </a:solidFill>
                          <a:latin typeface="Liberation Sans"/>
                          <a:ea typeface="Liberation Sans"/>
                          <a:cs typeface="Liberation Sans"/>
                        </a:rPr>
                        <a:t>Liquides 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 sz="1800" b="0" i="0" u="none" strike="noStrike" cap="none" spc="0">
                          <a:solidFill>
                            <a:schemeClr val="dk1"/>
                          </a:solidFill>
                          <a:latin typeface="Liberation Sans"/>
                          <a:ea typeface="Liberation Sans"/>
                          <a:cs typeface="Liberation Sans"/>
                        </a:rPr>
                        <a:t>10</a:t>
                      </a:r>
                      <a:r>
                        <a:rPr lang="en-US" sz="1800" b="0" i="0" u="none" strike="noStrike" cap="none" spc="0" baseline="30000">
                          <a:solidFill>
                            <a:schemeClr val="dk1"/>
                          </a:solidFill>
                          <a:latin typeface="Liberation Sans"/>
                          <a:ea typeface="Liberation Sans"/>
                          <a:cs typeface="Liberation Sans"/>
                        </a:rPr>
                        <a:t>-18</a:t>
                      </a:r>
                      <a:r>
                        <a:rPr lang="en-US" sz="1800" b="0" i="0" u="none" strike="noStrike" cap="none" spc="0">
                          <a:solidFill>
                            <a:schemeClr val="dk1"/>
                          </a:solidFill>
                          <a:latin typeface="Liberation Sans"/>
                          <a:ea typeface="Liberation Sans"/>
                          <a:cs typeface="Liberation Sans"/>
                        </a:rPr>
                        <a:t> à 10</a:t>
                      </a:r>
                      <a:r>
                        <a:rPr lang="en-US" sz="1800" b="0" i="0" u="none" strike="noStrike" cap="none" spc="0" baseline="30000">
                          <a:solidFill>
                            <a:schemeClr val="dk1"/>
                          </a:solidFill>
                          <a:latin typeface="Liberation Sans"/>
                          <a:ea typeface="Liberation Sans"/>
                          <a:cs typeface="Liberation Sans"/>
                        </a:rPr>
                        <a:t>-8</a:t>
                      </a:r>
                      <a:endParaRPr/>
                    </a:p>
                  </a:txBody>
                  <a:tcPr/>
                </a:tc>
              </a:tr>
              <a:tr h="437175"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 sz="1800" b="0" i="0" u="none" strike="noStrike" cap="none" spc="0">
                          <a:solidFill>
                            <a:schemeClr val="dk1"/>
                          </a:solidFill>
                          <a:latin typeface="Liberation Sans"/>
                          <a:ea typeface="Liberation Sans"/>
                          <a:cs typeface="Liberation Sans"/>
                        </a:rPr>
                        <a:t>Impuretés dans solides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 sz="1800" b="0" i="0" u="none" strike="noStrike" cap="none" spc="0">
                          <a:solidFill>
                            <a:schemeClr val="dk1"/>
                          </a:solidFill>
                          <a:latin typeface="Liberation Sans"/>
                          <a:ea typeface="Liberation Sans"/>
                          <a:cs typeface="Liberation Sans"/>
                        </a:rPr>
                        <a:t>10</a:t>
                      </a:r>
                      <a:r>
                        <a:rPr lang="en-US" sz="1800" b="0" i="0" u="none" strike="noStrike" cap="none" spc="0" baseline="30000">
                          <a:solidFill>
                            <a:schemeClr val="dk1"/>
                          </a:solidFill>
                          <a:latin typeface="Liberation Sans"/>
                          <a:ea typeface="Liberation Sans"/>
                          <a:cs typeface="Liberation Sans"/>
                        </a:rPr>
                        <a:t>-30</a:t>
                      </a:r>
                      <a:r>
                        <a:rPr lang="en-US" sz="1800" b="0" i="0" u="none" strike="noStrike" cap="none" spc="0">
                          <a:solidFill>
                            <a:schemeClr val="dk1"/>
                          </a:solidFill>
                          <a:latin typeface="Liberation Sans"/>
                          <a:ea typeface="Liberation Sans"/>
                          <a:cs typeface="Liberation Sans"/>
                        </a:rPr>
                        <a:t> à 10</a:t>
                      </a:r>
                      <a:r>
                        <a:rPr lang="en-US" sz="1800" b="0" i="0" u="none" strike="noStrike" cap="none" spc="0" baseline="30000">
                          <a:solidFill>
                            <a:schemeClr val="dk1"/>
                          </a:solidFill>
                          <a:latin typeface="Liberation Sans"/>
                          <a:ea typeface="Liberation Sans"/>
                          <a:cs typeface="Liberation Sans"/>
                        </a:rPr>
                        <a:t>-16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Slide_6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/>
          <p:nvPr>
            <p:ph idx="4294967295"/>
          </p:nvPr>
        </p:nvSpPr>
        <p:spPr bwMode="auto">
          <a:xfrm>
            <a:off x="503968" y="1356394"/>
            <a:ext cx="4751700" cy="3597253"/>
          </a:xfrm>
          <a:prstGeom prst="rect">
            <a:avLst/>
          </a:prstGeom>
          <a:noFill/>
          <a:ln>
            <a:noFill/>
          </a:ln>
          <a:effectLst/>
        </p:spPr>
        <p:txBody>
          <a:bodyPr lIns="91440" tIns="45720" rIns="91440" bIns="45720" anchor="t"/>
          <a:lstStyle/>
          <a:p>
            <a:pPr>
              <a:defRPr/>
            </a:pPr>
            <a:r>
              <a:rPr lang="fr-FR" sz="2000" b="1" strike="noStrike"/>
              <a:t>Flux thermique à travers S [W]:</a:t>
            </a:r>
            <a:endParaRPr lang="fr-FR" sz="2000" b="1" strike="noStrike"/>
          </a:p>
          <a:p>
            <a:pPr>
              <a:defRPr/>
            </a:pPr>
            <a:endParaRPr sz="2000"/>
          </a:p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sSub>
                        <m:sSubPr>
                          <m:ctrlPr>
                            <a:rPr sz="2000" i="1" spc="-150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sz="2000" i="1" spc="-150">
                              <a:latin typeface="Cambria Math"/>
                            </a:rPr>
                            <m:t>Φ</m:t>
                          </m:r>
                        </m:e>
                        <m:sub>
                          <m:r>
                            <m:rPr/>
                            <a:rPr sz="2000" i="1" spc="-150">
                              <a:latin typeface="Cambria Math"/>
                            </a:rPr>
                            <m:t>th</m:t>
                          </m:r>
                        </m:sub>
                      </m:sSub>
                      <m:r>
                        <m:rPr/>
                        <a:rPr sz="2000" spc="-15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sz="2000" spc="-150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sz="2000" i="1" spc="-150">
                              <a:latin typeface="Cambria Math"/>
                            </a:rPr>
                            <m:t>δ</m:t>
                          </m:r>
                          <m:sSub>
                            <m:sSubPr>
                              <m:ctrlPr>
                                <a:rPr sz="2000" i="1" spc="-150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sz="2000" i="1" spc="-150">
                                  <a:latin typeface="Cambria Math"/>
                                </a:rPr>
                                <m:t>Q</m:t>
                              </m:r>
                            </m:e>
                            <m:sub>
                              <m:r>
                                <m:rPr/>
                                <a:rPr sz="2000" i="1" spc="-150">
                                  <a:latin typeface="Cambria Math"/>
                                </a:rPr>
                                <m:t>th</m:t>
                              </m:r>
                            </m:sub>
                          </m:sSub>
                        </m:num>
                        <m:den>
                          <m:r>
                            <m:rPr/>
                            <a:rPr sz="2000" i="1" spc="-150">
                              <a:latin typeface="Cambria Math"/>
                            </a:rPr>
                            <m:t>dt</m:t>
                          </m:r>
                        </m:den>
                      </m:f>
                      <m:r>
                        <m:rPr/>
                        <a:rPr sz="2000" spc="-150">
                          <a:latin typeface="Cambria Math"/>
                        </a:rPr>
                        <m:t>=</m:t>
                      </m:r>
                      <m:nary>
                        <m:naryPr>
                          <m:chr m:val="∬"/>
                          <m:grow m:val="off"/>
                          <m:limLoc m:val="undOvr"/>
                          <m:ctrlPr>
                            <a:rPr sz="2000" i="1" spc="-150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naryPr>
                        <m:sub>
                          <m:r>
                            <m:rPr/>
                            <a:rPr sz="2000" i="1" spc="-150">
                              <a:latin typeface="Cambria Math"/>
                            </a:rPr>
                            <m:t>S</m:t>
                          </m:r>
                        </m:sub>
                        <m:sup>
                          <m:r>
                            <m:rPr/>
                            <a:rPr sz="2000"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sup>
                        <m:e>
                          <m:acc>
                            <m:accPr>
                              <m:chr m:val="⃗"/>
                              <m:ctrlPr>
                                <a:rPr lang="en-US" sz="2000" i="1" u="none" strike="noStrike" cap="none" spc="-149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2000" i="1" u="none" strike="noStrike" cap="none" spc="-149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i"/>
                                    </m:rPr>
                                    <a:rPr lang="en-US" sz="2000" u="none" strike="noStrike" cap="none" spc="-149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  <m:t>J</m:t>
                                  </m:r>
                                </m:e>
                                <m:sub>
                                  <m:r>
                                    <m:rPr>
                                      <m:sty m:val="i"/>
                                    </m:rPr>
                                    <a:rPr lang="en-US" sz="2000" u="none" strike="noStrike" cap="none" spc="-149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  <m:t>Q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  <m:r>
                        <m:rPr/>
                        <a:rPr sz="2000" i="1" spc="-150">
                          <a:latin typeface="Cambria Math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sz="2000" spc="-150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sz="2000" i="1" spc="-150">
                              <a:latin typeface="Cambria Math"/>
                            </a:rPr>
                            <m:t>dS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sz="2000"/>
          </a:p>
          <a:p>
            <a:pPr>
              <a:defRPr/>
            </a:pPr>
            <a:endParaRPr/>
          </a:p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000" i="1" u="none" strike="noStrike" cap="none" spc="-149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000" i="1" u="none" strike="noStrike" cap="none" spc="-149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i"/>
                                </m:rPr>
                                <a:rPr lang="en-US" sz="2000" u="none" strike="noStrike" cap="none" spc="-149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J</m:t>
                              </m:r>
                            </m:e>
                            <m:sub>
                              <m:r>
                                <m:rPr>
                                  <m:sty m:val="i"/>
                                </m:rPr>
                                <a:rPr lang="en-US" sz="2000" u="none" strike="noStrike" cap="none" spc="-149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Q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fr-FR" sz="2000" strike="noStrike">
                <a:solidFill>
                  <a:srgbClr val="000000"/>
                </a:solidFill>
              </a:rPr>
              <a:t> : </a:t>
            </a:r>
            <a:r>
              <a:rPr lang="fr-FR" sz="2000" strike="noStrike"/>
              <a:t>v</a:t>
            </a:r>
            <a:r>
              <a:rPr lang="fr-FR" sz="2000" strike="noStrike">
                <a:solidFill>
                  <a:srgbClr val="000000"/>
                </a:solidFill>
              </a:rPr>
              <a:t>ecteur densité de courant de diffusion thermique [W.m</a:t>
            </a:r>
            <a:r>
              <a:rPr lang="fr-FR" sz="2000" strike="noStrike" baseline="30000">
                <a:solidFill>
                  <a:srgbClr val="000000"/>
                </a:solidFill>
              </a:rPr>
              <a:t>-2</a:t>
            </a:r>
            <a:r>
              <a:rPr lang="fr-FR" sz="2000" strike="noStrike">
                <a:solidFill>
                  <a:srgbClr val="000000"/>
                </a:solidFill>
              </a:rPr>
              <a:t>]</a:t>
            </a:r>
            <a:endParaRPr/>
          </a:p>
          <a:p>
            <a:pPr marL="0" indent="0">
              <a:defRPr/>
            </a:pPr>
            <a:endParaRPr sz="2000"/>
          </a:p>
          <a:p>
            <a:pPr marL="0" indent="0">
              <a:defRPr/>
            </a:pPr>
            <a:endParaRPr sz="2000"/>
          </a:p>
          <a:p>
            <a:pPr>
              <a:defRPr/>
            </a:pPr>
            <a:r>
              <a:rPr lang="fr-FR" sz="2000" b="1" strike="noStrike"/>
              <a:t>Loi de Fourier (1815)</a:t>
            </a:r>
            <a:endParaRPr lang="fr-FR" sz="2000" b="1" strike="noStrike"/>
          </a:p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en-US" sz="2000" i="1" u="none" strike="noStrike" cap="none" spc="-149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000" i="1" u="none" strike="noStrike" cap="none" spc="-149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i"/>
                                </m:rPr>
                                <a:rPr lang="en-US" sz="2000" u="none" strike="noStrike" cap="none" spc="-149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J</m:t>
                              </m:r>
                            </m:e>
                            <m:sub>
                              <m:r>
                                <m:rPr>
                                  <m:sty m:val="i"/>
                                </m:rPr>
                                <a:rPr lang="en-US" sz="2000" u="none" strike="noStrike" cap="none" spc="-149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Q</m:t>
                              </m:r>
                            </m:sub>
                          </m:sSub>
                        </m:e>
                      </m:acc>
                      <m:r>
                        <m:rPr/>
                        <a:rPr sz="2000" spc="-149">
                          <a:latin typeface="Cambria Math"/>
                        </a:rPr>
                        <m:t>=</m:t>
                      </m:r>
                      <m:r>
                        <m:rPr/>
                        <a:rPr sz="2000" i="1" spc="-150">
                          <a:latin typeface="Cambria Math"/>
                        </a:rPr>
                        <m:t>−</m:t>
                      </m:r>
                      <m:r>
                        <m:rPr/>
                        <a:rPr sz="2000" i="1" spc="-150">
                          <a:latin typeface="Cambria Math"/>
                        </a:rPr>
                        <m:t>λ</m:t>
                      </m:r>
                      <m:acc>
                        <m:accPr>
                          <m:chr m:val="⃗"/>
                          <m:ctrlPr>
                            <a:rPr sz="2000" spc="-150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sz="2000" spc="-150">
                              <a:latin typeface="Cambria Math"/>
                            </a:rPr>
                            <m:t>grad</m:t>
                          </m:r>
                        </m:e>
                      </m:acc>
                      <m:r>
                        <m:rPr/>
                        <a:rPr sz="2000" i="1" spc="-150">
                          <a:latin typeface="Cambria Math"/>
                        </a:rPr>
                        <m:t>T</m:t>
                      </m:r>
                    </m:oMath>
                  </m:oMathPara>
                </a14:m>
              </mc:Choice>
              <mc:Fallback/>
            </mc:AlternateContent>
            <a:endParaRPr/>
          </a:p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sz="2000" i="1" spc="-150">
                          <a:latin typeface="Cambria Math"/>
                        </a:rPr>
                        <m:t>λ</m:t>
                      </m:r>
                    </m:oMath>
                  </m:oMathPara>
                </a14:m>
              </mc:Choice>
              <mc:Fallback/>
            </mc:AlternateContent>
            <a:r>
              <a:rPr lang="fr-FR" sz="900"/>
              <a:t> </a:t>
            </a:r>
            <a:r>
              <a:rPr lang="fr-FR" sz="2000" strike="noStrike">
                <a:solidFill>
                  <a:srgbClr val="000000"/>
                </a:solidFill>
              </a:rPr>
              <a:t>: conductivit</a:t>
            </a:r>
            <a:r>
              <a:rPr lang="fr-FR" sz="2000" strike="noStrike"/>
              <a:t>é</a:t>
            </a:r>
            <a:r>
              <a:rPr lang="fr-FR" sz="2000" strike="noStrike">
                <a:solidFill>
                  <a:srgbClr val="000000"/>
                </a:solidFill>
              </a:rPr>
              <a:t> thermique [W.m</a:t>
            </a:r>
            <a:r>
              <a:rPr lang="fr-FR" sz="2000" strike="noStrike" baseline="30000">
                <a:solidFill>
                  <a:srgbClr val="000000"/>
                </a:solidFill>
              </a:rPr>
              <a:t>-1</a:t>
            </a:r>
            <a:r>
              <a:rPr lang="fr-FR" sz="2000" strike="noStrike">
                <a:solidFill>
                  <a:srgbClr val="000000"/>
                </a:solidFill>
              </a:rPr>
              <a:t>.K</a:t>
            </a:r>
            <a:r>
              <a:rPr lang="fr-FR" sz="2000" strike="noStrike" baseline="30000">
                <a:solidFill>
                  <a:srgbClr val="000000"/>
                </a:solidFill>
              </a:rPr>
              <a:t>-1</a:t>
            </a:r>
            <a:r>
              <a:rPr lang="fr-FR" sz="2000" strike="noStrike">
                <a:solidFill>
                  <a:srgbClr val="000000"/>
                </a:solidFill>
              </a:rPr>
              <a:t>]</a:t>
            </a:r>
            <a:endParaRPr/>
          </a:p>
          <a:p>
            <a:pPr marL="0" indent="0">
              <a:defRPr/>
            </a:pPr>
            <a:endParaRPr sz="2000"/>
          </a:p>
        </p:txBody>
      </p:sp>
      <p:sp>
        <p:nvSpPr>
          <p:cNvPr id="3" name="Espace réservé du contenu 2"/>
          <p:cNvSpPr txBox="1"/>
          <p:nvPr/>
        </p:nvSpPr>
        <p:spPr bwMode="auto">
          <a:xfrm>
            <a:off x="5327664" y="1399591"/>
            <a:ext cx="4751700" cy="3597253"/>
          </a:xfrm>
          <a:prstGeom prst="rect">
            <a:avLst/>
          </a:prstGeom>
          <a:noFill/>
          <a:ln>
            <a:noFill/>
          </a:ln>
          <a:effectLst/>
        </p:spPr>
        <p:txBody>
          <a:bodyPr lIns="91440" tIns="45720" rIns="91440" bIns="45720" anchor="t"/>
          <a:lstStyle/>
          <a:p>
            <a:pPr marL="0" indent="0" algn="l">
              <a:lnSpc>
                <a:spcPct val="90000"/>
              </a:lnSpc>
              <a:spcBef>
                <a:spcPts val="999"/>
              </a:spcBef>
              <a:defRPr/>
            </a:pPr>
            <a:r>
              <a:rPr lang="fr-FR" sz="2000" b="1" strike="noStrike">
                <a:solidFill>
                  <a:srgbClr val="000000"/>
                </a:solidFill>
                <a:latin typeface="Arial"/>
                <a:cs typeface="Arial"/>
              </a:rPr>
              <a:t>Équation de la conservation de l’énergie thermique:</a:t>
            </a:r>
            <a:endParaRPr lang="fr-FR" sz="2000" b="1" strike="noStrike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 algn="l">
              <a:lnSpc>
                <a:spcPct val="90000"/>
              </a:lnSpc>
              <a:spcBef>
                <a:spcPts val="998"/>
              </a:spcBef>
              <a:defRPr/>
            </a:pPr>
            <a:endParaRPr/>
          </a:p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sz="2000" i="1" spc="-150">
                          <a:latin typeface="Cambria Math"/>
                        </a:rPr>
                        <m:t>ρ</m:t>
                      </m:r>
                      <m:r>
                        <m:rPr/>
                        <a:rPr sz="2000" i="1" spc="-150">
                          <a:latin typeface="Cambria Math"/>
                        </a:rPr>
                        <m:t>c</m:t>
                      </m:r>
                      <m:f>
                        <m:fPr>
                          <m:ctrlPr>
                            <a:rPr sz="1200" spc="-150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sz="2000" i="1" spc="-150">
                              <a:latin typeface="Cambria Math"/>
                            </a:rPr>
                            <m:t>∂</m:t>
                          </m:r>
                          <m:r>
                            <m:rPr/>
                            <a:rPr sz="2000" i="1" spc="-150">
                              <a:latin typeface="Cambria Math"/>
                            </a:rPr>
                            <m:t>T</m:t>
                          </m:r>
                        </m:num>
                        <m:den>
                          <m:r>
                            <m:rPr/>
                            <a:rPr sz="2000" i="1" spc="-150">
                              <a:latin typeface="Cambria Math"/>
                            </a:rPr>
                            <m:t>∂</m:t>
                          </m:r>
                          <m:r>
                            <m:rPr/>
                            <a:rPr sz="2000" i="1" spc="-150">
                              <a:latin typeface="Cambria Math"/>
                            </a:rPr>
                            <m:t>t</m:t>
                          </m:r>
                        </m:den>
                      </m:f>
                      <m:r>
                        <m:rPr/>
                        <a:rPr sz="2000" i="1" spc="-150">
                          <a:latin typeface="Cambria Math"/>
                        </a:rPr>
                        <m:t>+</m:t>
                      </m:r>
                      <m:r>
                        <m:rPr/>
                        <a:rPr sz="1200" spc="-150">
                          <a:latin typeface="Cambria Math"/>
                        </a:rPr>
                        <m:t>÷</m:t>
                      </m:r>
                      <m:sSub>
                        <m:sSubPr>
                          <m:ctrlPr>
                            <a:rPr sz="1200" spc="-150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sz="1200" spc="-150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sz="2000" i="1" spc="-150">
                                  <a:latin typeface="Cambria Math"/>
                                </a:rPr>
                                <m:t>j</m:t>
                              </m:r>
                            </m:e>
                          </m:acc>
                        </m:e>
                        <m:sub>
                          <m:r>
                            <m:rPr/>
                            <a:rPr sz="2000" i="1" spc="-150">
                              <a:latin typeface="Cambria Math"/>
                            </a:rPr>
                            <m:t>q</m:t>
                          </m:r>
                        </m:sub>
                      </m:sSub>
                      <m:r>
                        <m:rPr/>
                        <a:rPr sz="1200" spc="-150">
                          <a:latin typeface="Cambria Math"/>
                        </a:rPr>
                        <m:t>=</m:t>
                      </m:r>
                      <m:r>
                        <m:rPr/>
                        <a:rPr sz="2000" i="1" spc="-150">
                          <a:latin typeface="Cambria Math"/>
                        </a:rPr>
                        <m:t>0 </m:t>
                      </m:r>
                      <m:r>
                        <m:rPr/>
                        <a:rPr sz="2000" spc="-150">
                          <a:latin typeface="Cambria Math"/>
                        </a:rPr>
                        <m:t>avec </m:t>
                      </m:r>
                      <m:r>
                        <m:rPr/>
                        <a:rPr sz="2000" i="1" spc="-150">
                          <a:latin typeface="Cambria Math"/>
                        </a:rPr>
                        <m:t>c</m:t>
                      </m:r>
                      <m:r>
                        <m:rPr/>
                        <a:rPr sz="1200" spc="-15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sz="1200" i="1" spc="-150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sz="2000" i="1" spc="-150">
                              <a:latin typeface="Cambria Math"/>
                            </a:rPr>
                            <m:t>c</m:t>
                          </m:r>
                        </m:e>
                        <m:sub>
                          <m:r>
                            <m:rPr/>
                            <a:rPr sz="2000" i="1" spc="-150">
                              <a:latin typeface="Cambria Math"/>
                            </a:rPr>
                            <m:t>p</m:t>
                          </m:r>
                        </m:sub>
                      </m:sSub>
                      <m:r>
                        <m:rPr/>
                        <a:rPr sz="2000" spc="-150">
                          <a:latin typeface="Cambria Math"/>
                        </a:rPr>
                        <m:t>ou</m:t>
                      </m:r>
                      <m:sSub>
                        <m:sSubPr>
                          <m:ctrlPr>
                            <a:rPr sz="1200" i="1" spc="-150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sz="2000" i="1" spc="-150">
                              <a:latin typeface="Cambria Math"/>
                            </a:rPr>
                            <m:t>c</m:t>
                          </m:r>
                        </m:e>
                        <m:sub>
                          <m:r>
                            <m:rPr/>
                            <a:rPr sz="2000" i="1" spc="-150">
                              <a:latin typeface="Cambria Math"/>
                            </a:rPr>
                            <m:t>v</m:t>
                          </m:r>
                        </m:sub>
                      </m:sSub>
                    </m:oMath>
                  </m:oMathPara>
                </a14:m>
              </mc:Choice>
              <mc:Fallback/>
            </mc:AlternateContent>
            <a:endParaRPr/>
          </a:p>
          <a:p>
            <a:pPr>
              <a:defRPr/>
            </a:pPr>
            <a:endParaRPr/>
          </a:p>
          <a:p>
            <a:pPr>
              <a:defRPr/>
            </a:pPr>
            <a:endParaRPr/>
          </a:p>
          <a:p>
            <a:pPr marL="0" indent="0" algn="l">
              <a:lnSpc>
                <a:spcPct val="90000"/>
              </a:lnSpc>
              <a:spcBef>
                <a:spcPts val="999"/>
              </a:spcBef>
              <a:defRPr/>
            </a:pPr>
            <a:endParaRPr/>
          </a:p>
          <a:p>
            <a:pPr marL="0" indent="0" algn="l">
              <a:lnSpc>
                <a:spcPct val="90000"/>
              </a:lnSpc>
              <a:spcBef>
                <a:spcPts val="999"/>
              </a:spcBef>
              <a:defRPr/>
            </a:pPr>
            <a:r>
              <a:rPr lang="fr-FR" sz="2000" b="1" strike="noStrike">
                <a:solidFill>
                  <a:srgbClr val="000000"/>
                </a:solidFill>
                <a:latin typeface="Arial"/>
                <a:cs typeface="Arial"/>
              </a:rPr>
              <a:t>Équation de la diffusion thermique:</a:t>
            </a:r>
            <a:endParaRPr lang="fr-FR" sz="2000" b="1" strike="noStrike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 algn="l">
              <a:lnSpc>
                <a:spcPct val="90000"/>
              </a:lnSpc>
              <a:spcBef>
                <a:spcPts val="998"/>
              </a:spcBef>
              <a:defRPr/>
            </a:pPr>
            <a:endParaRPr/>
          </a:p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f>
                        <m:fPr>
                          <m:ctrlPr>
                            <a:rPr sz="1200" spc="-150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sz="2000" i="1" spc="-150">
                              <a:latin typeface="Cambria Math"/>
                            </a:rPr>
                            <m:t>∂</m:t>
                          </m:r>
                          <m:r>
                            <m:rPr/>
                            <a:rPr sz="2000" i="1" spc="-150">
                              <a:latin typeface="Cambria Math"/>
                            </a:rPr>
                            <m:t>T</m:t>
                          </m:r>
                        </m:num>
                        <m:den>
                          <m:r>
                            <m:rPr/>
                            <a:rPr sz="2000" i="1" spc="-150">
                              <a:latin typeface="Cambria Math"/>
                            </a:rPr>
                            <m:t>∂</m:t>
                          </m:r>
                          <m:r>
                            <m:rPr/>
                            <a:rPr sz="2000" i="1" spc="-150">
                              <a:latin typeface="Cambria Math"/>
                            </a:rPr>
                            <m:t>t</m:t>
                          </m:r>
                        </m:den>
                      </m:f>
                      <m:r>
                        <m:rPr/>
                        <a:rPr sz="2000" i="1" spc="-150">
                          <a:latin typeface="Cambria Math"/>
                        </a:rPr>
                        <m:t>−</m:t>
                      </m:r>
                      <m:r>
                        <m:rPr/>
                        <a:rPr sz="2000" i="1" spc="-150">
                          <a:latin typeface="Cambria Math"/>
                        </a:rPr>
                        <m:t>h</m:t>
                      </m:r>
                      <m:r>
                        <m:rPr/>
                        <a:rPr sz="2000" i="1" spc="-150">
                          <a:latin typeface="Cambria Math"/>
                        </a:rPr>
                        <m:t>Δ</m:t>
                      </m:r>
                      <m:r>
                        <m:rPr/>
                        <a:rPr sz="2000" i="1" spc="-150">
                          <a:latin typeface="Cambria Math"/>
                        </a:rPr>
                        <m:t>T</m:t>
                      </m:r>
                      <m:r>
                        <m:rPr/>
                        <a:rPr sz="1200" spc="-150">
                          <a:latin typeface="Cambria Math"/>
                        </a:rPr>
                        <m:t>=</m:t>
                      </m:r>
                      <m:r>
                        <m:rPr/>
                        <a:rPr sz="2000" i="1" spc="-150">
                          <a:latin typeface="Cambria Math"/>
                        </a:rPr>
                        <m:t>0</m:t>
                      </m:r>
                      <m:r>
                        <m:rPr/>
                        <a:rPr sz="2000" spc="-150">
                          <a:latin typeface="Cambria Math"/>
                        </a:rPr>
                        <m:t> avec </m:t>
                      </m:r>
                      <m:r>
                        <m:rPr/>
                        <a:rPr sz="2000" i="1" spc="-150">
                          <a:latin typeface="Cambria Math"/>
                        </a:rPr>
                        <m:t>h</m:t>
                      </m:r>
                      <m:r>
                        <m:rPr/>
                        <a:rPr sz="1200" spc="-15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sz="1200" spc="-150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sz="2000" i="1" spc="-150">
                              <a:latin typeface="Cambria Math"/>
                            </a:rPr>
                            <m:t>λ</m:t>
                          </m:r>
                        </m:num>
                        <m:den>
                          <m:r>
                            <m:rPr/>
                            <a:rPr sz="2000" i="1" spc="-150">
                              <a:latin typeface="Cambria Math"/>
                            </a:rPr>
                            <m:t>ρ</m:t>
                          </m:r>
                          <m:r>
                            <m:rPr/>
                            <a:rPr sz="2000" i="1" spc="-150">
                              <a:latin typeface="Cambria Math"/>
                            </a:rPr>
                            <m:t>c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endParaRPr/>
          </a:p>
          <a:p>
            <a:pPr>
              <a:defRPr/>
            </a:pPr>
            <a:endParaRPr/>
          </a:p>
          <a:p>
            <a:pPr marL="0" indent="0" algn="l">
              <a:lnSpc>
                <a:spcPct val="90000"/>
              </a:lnSpc>
              <a:spcBef>
                <a:spcPts val="999"/>
              </a:spcBef>
              <a:defRPr/>
            </a:pPr>
            <a:endParaRPr/>
          </a:p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sz="2000" i="1" spc="-150">
                          <a:latin typeface="Cambria Math"/>
                        </a:rPr>
                        <m:t>h</m:t>
                      </m:r>
                    </m:oMath>
                  </m:oMathPara>
                </a14:m>
              </mc:Choice>
              <mc:Fallback/>
            </mc:AlternateContent>
            <a:r>
              <a:rPr lang="fr-FR"/>
              <a:t> </a:t>
            </a:r>
            <a:r>
              <a:rPr lang="fr-FR" sz="900"/>
              <a:t> </a:t>
            </a:r>
            <a:r>
              <a:rPr lang="fr-FR" sz="2000" strike="noStrike">
                <a:solidFill>
                  <a:srgbClr val="000000"/>
                </a:solidFill>
                <a:latin typeface="Arial"/>
                <a:cs typeface="Arial"/>
              </a:rPr>
              <a:t>: diffusivité thermique [m</a:t>
            </a:r>
            <a:r>
              <a:rPr lang="fr-FR" sz="2000" strike="noStrike" baseline="3000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fr-FR" sz="2000" strike="noStrike">
                <a:solidFill>
                  <a:srgbClr val="000000"/>
                </a:solidFill>
                <a:latin typeface="Arial"/>
                <a:cs typeface="Arial"/>
              </a:rPr>
              <a:t>.s</a:t>
            </a:r>
            <a:r>
              <a:rPr lang="fr-FR" sz="2000" strike="noStrike" baseline="30000">
                <a:solidFill>
                  <a:srgbClr val="000000"/>
                </a:solidFill>
                <a:latin typeface="Arial"/>
                <a:cs typeface="Arial"/>
              </a:rPr>
              <a:t>-1</a:t>
            </a:r>
            <a:r>
              <a:rPr lang="fr-FR" sz="2000" strike="noStrike">
                <a:solidFill>
                  <a:srgbClr val="000000"/>
                </a:solidFill>
                <a:latin typeface="Arial"/>
                <a:cs typeface="Arial"/>
              </a:rPr>
              <a:t>]</a:t>
            </a:r>
            <a:endParaRPr/>
          </a:p>
          <a:p>
            <a:pPr marL="0" indent="0" algn="l">
              <a:lnSpc>
                <a:spcPct val="90000"/>
              </a:lnSpc>
              <a:spcBef>
                <a:spcPts val="999"/>
              </a:spcBef>
              <a:defRPr/>
            </a:pPr>
            <a:endParaRPr/>
          </a:p>
        </p:txBody>
      </p:sp>
      <p:sp>
        <p:nvSpPr>
          <p:cNvPr id="4" name=""/>
          <p:cNvSpPr txBox="1"/>
          <p:nvPr/>
        </p:nvSpPr>
        <p:spPr bwMode="auto">
          <a:xfrm>
            <a:off x="503968" y="226065"/>
            <a:ext cx="9071428" cy="94638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cs typeface="Liberation Sans"/>
              </a:rPr>
              <a:t>I</a:t>
            </a:r>
            <a:r>
              <a:rPr lang="fr-FR" sz="4400" u="none">
                <a:latin typeface="Liberation Sans"/>
                <a:cs typeface="Liberation Sans"/>
              </a:rPr>
              <a:t>I.2. Équation de diffusion</a:t>
            </a:r>
            <a:endParaRPr sz="4400"/>
          </a:p>
        </p:txBody>
      </p:sp>
      <p:sp>
        <p:nvSpPr>
          <p:cNvPr id="5" name=""/>
          <p:cNvSpPr txBox="1"/>
          <p:nvPr/>
        </p:nvSpPr>
        <p:spPr bwMode="auto">
          <a:xfrm>
            <a:off x="4913690" y="2758506"/>
            <a:ext cx="255223" cy="244207"/>
          </a:xfrm>
          <a:prstGeom prst="rect">
            <a:avLst/>
          </a:prstGeom>
          <a:noFill/>
          <a:ln>
            <a:noFill/>
          </a:ln>
          <a:effectLst/>
        </p:spPr>
        <p:txBody>
          <a:bodyPr lIns="91440" tIns="45720" rIns="91440" bIns="45720" anchor="t">
            <a:spAutoFit/>
          </a:bodyPr>
          <a:lstStyle/>
          <a:p>
            <a:pPr>
              <a:defRPr/>
            </a:pPr>
            <a:r>
              <a:rPr sz="1200" u="none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endParaRPr sz="1200"/>
          </a:p>
        </p:txBody>
      </p:sp>
      <p:pic>
        <p:nvPicPr>
          <p:cNvPr id="6" name=""/>
          <p:cNvPicPr/>
          <p:nvPr/>
        </p:nvPicPr>
        <p:blipFill>
          <a:blip r:embed="rId3"/>
          <a:stretch/>
        </p:blipFill>
        <p:spPr bwMode="auto">
          <a:xfrm>
            <a:off x="0" y="0"/>
            <a:ext cx="85710" cy="142875"/>
          </a:xfrm>
          <a:prstGeom prst="rect">
            <a:avLst/>
          </a:prstGeom>
          <a:effectLst/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6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26065"/>
            <a:ext cx="9071428" cy="94638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cs typeface="Liberation Sans"/>
              </a:rPr>
              <a:t>II.2. ODG conductivité thermique</a:t>
            </a:r>
            <a:endParaRPr sz="4400"/>
          </a:p>
        </p:txBody>
      </p:sp>
      <p:graphicFrame>
        <p:nvGraphicFramePr>
          <p:cNvPr id="3" name="Object_ce1"/>
          <p:cNvGraphicFramePr>
            <a:graphicFrameLocks xmlns:a="http://schemas.openxmlformats.org/drawingml/2006/main"/>
          </p:cNvGraphicFramePr>
          <p:nvPr/>
        </p:nvGraphicFramePr>
        <p:xfrm>
          <a:off x="503968" y="1866482"/>
          <a:ext cx="9071428" cy="2077429"/>
        </p:xfrm>
        <a:graphic>
          <a:graphicData uri="http://schemas.openxmlformats.org/drawingml/2006/table">
            <a:tbl>
              <a:tblPr firstRow="0" firstCol="0" lastRow="0" lastCol="0" bandRow="0" bandCol="0"/>
              <a:tblGrid>
                <a:gridCol w="4535714"/>
                <a:gridCol w="4535714"/>
              </a:tblGrid>
              <a:tr h="346329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Matériaux</a:t>
                      </a:r>
                      <a:endParaRPr/>
                    </a:p>
                  </a:txBody>
                  <a:tcPr marL="35991" marR="35991" marT="35991" marB="35991">
                    <a:lnL w="3556" algn="ctr">
                      <a:solidFill>
                        <a:srgbClr val="666666"/>
                      </a:solidFill>
                    </a:lnL>
                    <a:lnR w="3556" algn="ctr">
                      <a:solidFill>
                        <a:srgbClr val="666666"/>
                      </a:solidFill>
                    </a:lnR>
                    <a:lnT w="3556" algn="ctr">
                      <a:solidFill>
                        <a:srgbClr val="666666"/>
                      </a:solidFill>
                    </a:lnT>
                    <a:lnB w="3556" algn="ctr">
                      <a:solidFill>
                        <a:srgbClr val="666666"/>
                      </a:solidFill>
                    </a:lnB>
                    <a:solidFill>
                      <a:srgbClr val="5983B0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Conductivité thermique </a:t>
                      </a:r>
                      <a:r>
                        <a:rPr strike="noStrike">
                          <a:latin typeface="Liberation Serif"/>
                          <a:cs typeface="Liberation Serif"/>
                        </a:rPr>
                        <a:t>λ</a:t>
                      </a:r>
                      <a:r>
                        <a:rPr strike="noStrike">
                          <a:latin typeface="Liberation Sans"/>
                          <a:cs typeface="Liberation Sans"/>
                        </a:rPr>
                        <a:t> (W.m</a:t>
                      </a:r>
                      <a:r>
                        <a:rPr strike="noStrike" baseline="30000">
                          <a:latin typeface="Liberation Sans"/>
                          <a:cs typeface="Liberation Sans"/>
                        </a:rPr>
                        <a:t>-1</a:t>
                      </a:r>
                      <a:r>
                        <a:rPr strike="noStrike">
                          <a:latin typeface="Liberation Sans"/>
                          <a:cs typeface="Liberation Sans"/>
                        </a:rPr>
                        <a:t>,K</a:t>
                      </a:r>
                      <a:r>
                        <a:rPr strike="noStrike" baseline="30000">
                          <a:latin typeface="Liberation Sans"/>
                          <a:cs typeface="Liberation Sans"/>
                        </a:rPr>
                        <a:t>-1</a:t>
                      </a:r>
                      <a:r>
                        <a:rPr strike="noStrike">
                          <a:latin typeface="Liberation Sans"/>
                          <a:cs typeface="Liberation Sans"/>
                        </a:rPr>
                        <a:t>)</a:t>
                      </a:r>
                      <a:endParaRPr/>
                    </a:p>
                  </a:txBody>
                  <a:tcPr marL="35991" marR="35991" marT="35991" marB="35991">
                    <a:lnL w="3556" algn="ctr">
                      <a:solidFill>
                        <a:srgbClr val="666666"/>
                      </a:solidFill>
                    </a:lnL>
                    <a:lnR w="3556" algn="ctr">
                      <a:solidFill>
                        <a:srgbClr val="666666"/>
                      </a:solidFill>
                    </a:lnR>
                    <a:lnT w="3556" algn="ctr">
                      <a:solidFill>
                        <a:srgbClr val="666666"/>
                      </a:solidFill>
                    </a:lnT>
                    <a:lnB w="3556" algn="ctr">
                      <a:solidFill>
                        <a:srgbClr val="666666"/>
                      </a:solidFill>
                    </a:lnB>
                    <a:solidFill>
                      <a:srgbClr val="5983B0"/>
                    </a:solidFill>
                  </a:tcPr>
                </a:tc>
              </a:tr>
              <a:tr h="346329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Isolant (laine minérale, liège)</a:t>
                      </a:r>
                      <a:endParaRPr/>
                    </a:p>
                  </a:txBody>
                  <a:tcPr marL="35991" marR="35991" marT="35991" marB="35991">
                    <a:lnL w="3556" algn="ctr">
                      <a:solidFill>
                        <a:srgbClr val="666666"/>
                      </a:solidFill>
                    </a:lnL>
                    <a:lnR w="3556" algn="ctr">
                      <a:solidFill>
                        <a:srgbClr val="666666"/>
                      </a:solidFill>
                    </a:lnR>
                    <a:lnT w="3556" algn="ctr">
                      <a:solidFill>
                        <a:srgbClr val="666666"/>
                      </a:solidFill>
                    </a:lnT>
                    <a:lnB w="3556" algn="ctr">
                      <a:solidFill>
                        <a:srgbClr val="666666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0,040</a:t>
                      </a:r>
                      <a:endParaRPr/>
                    </a:p>
                  </a:txBody>
                  <a:tcPr marL="35991" marR="35991" marT="35991" marB="35991">
                    <a:lnL w="3556" algn="ctr">
                      <a:solidFill>
                        <a:srgbClr val="666666"/>
                      </a:solidFill>
                    </a:lnL>
                    <a:lnR w="3556" algn="ctr">
                      <a:solidFill>
                        <a:srgbClr val="666666"/>
                      </a:solidFill>
                    </a:lnR>
                    <a:lnT w="3556" algn="ctr">
                      <a:solidFill>
                        <a:srgbClr val="666666"/>
                      </a:solidFill>
                    </a:lnT>
                    <a:lnB w="3556" algn="ctr">
                      <a:solidFill>
                        <a:srgbClr val="666666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6329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Bois</a:t>
                      </a:r>
                      <a:endParaRPr/>
                    </a:p>
                  </a:txBody>
                  <a:tcPr marL="35991" marR="35991" marT="35991" marB="35991">
                    <a:lnL w="3556" algn="ctr">
                      <a:solidFill>
                        <a:srgbClr val="666666"/>
                      </a:solidFill>
                    </a:lnL>
                    <a:lnR w="3556" algn="ctr">
                      <a:solidFill>
                        <a:srgbClr val="666666"/>
                      </a:solidFill>
                    </a:lnR>
                    <a:lnT w="3556" algn="ctr">
                      <a:solidFill>
                        <a:srgbClr val="666666"/>
                      </a:solidFill>
                    </a:lnT>
                    <a:lnB w="3556" algn="ctr">
                      <a:solidFill>
                        <a:srgbClr val="666666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0,15</a:t>
                      </a:r>
                      <a:endParaRPr/>
                    </a:p>
                  </a:txBody>
                  <a:tcPr marL="35991" marR="35991" marT="35991" marB="35991">
                    <a:lnL w="3556" algn="ctr">
                      <a:solidFill>
                        <a:srgbClr val="666666"/>
                      </a:solidFill>
                    </a:lnL>
                    <a:lnR w="3556" algn="ctr">
                      <a:solidFill>
                        <a:srgbClr val="666666"/>
                      </a:solidFill>
                    </a:lnR>
                    <a:lnT w="3556" algn="ctr">
                      <a:solidFill>
                        <a:srgbClr val="666666"/>
                      </a:solidFill>
                    </a:lnT>
                    <a:lnB w="3556" algn="ctr">
                      <a:solidFill>
                        <a:srgbClr val="666666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46329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Briques</a:t>
                      </a:r>
                      <a:endParaRPr/>
                    </a:p>
                  </a:txBody>
                  <a:tcPr marL="35991" marR="35991" marT="35991" marB="35991">
                    <a:lnL w="3556" algn="ctr">
                      <a:solidFill>
                        <a:srgbClr val="666666"/>
                      </a:solidFill>
                    </a:lnL>
                    <a:lnR w="3556" algn="ctr">
                      <a:solidFill>
                        <a:srgbClr val="666666"/>
                      </a:solidFill>
                    </a:lnR>
                    <a:lnT w="3556" algn="ctr">
                      <a:solidFill>
                        <a:srgbClr val="666666"/>
                      </a:solidFill>
                    </a:lnT>
                    <a:lnB w="3556" algn="ctr">
                      <a:solidFill>
                        <a:srgbClr val="666666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0,6</a:t>
                      </a:r>
                      <a:endParaRPr/>
                    </a:p>
                  </a:txBody>
                  <a:tcPr marL="35991" marR="35991" marT="35991" marB="35991">
                    <a:lnL w="3556" algn="ctr">
                      <a:solidFill>
                        <a:srgbClr val="666666"/>
                      </a:solidFill>
                    </a:lnL>
                    <a:lnR w="3556" algn="ctr">
                      <a:solidFill>
                        <a:srgbClr val="666666"/>
                      </a:solidFill>
                    </a:lnR>
                    <a:lnT w="3556" algn="ctr">
                      <a:solidFill>
                        <a:srgbClr val="666666"/>
                      </a:solidFill>
                    </a:lnT>
                    <a:lnB w="3556" algn="ctr">
                      <a:solidFill>
                        <a:srgbClr val="666666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6329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Verre </a:t>
                      </a:r>
                      <a:endParaRPr/>
                    </a:p>
                  </a:txBody>
                  <a:tcPr marL="35991" marR="35991" marT="35991" marB="35991">
                    <a:lnL w="3556" algn="ctr">
                      <a:solidFill>
                        <a:srgbClr val="666666"/>
                      </a:solidFill>
                    </a:lnL>
                    <a:lnR w="3556" algn="ctr">
                      <a:solidFill>
                        <a:srgbClr val="666666"/>
                      </a:solidFill>
                    </a:lnR>
                    <a:lnT w="3556" algn="ctr">
                      <a:solidFill>
                        <a:srgbClr val="666666"/>
                      </a:solidFill>
                    </a:lnT>
                    <a:lnB w="3556" algn="ctr">
                      <a:solidFill>
                        <a:srgbClr val="666666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1,0</a:t>
                      </a:r>
                      <a:endParaRPr/>
                    </a:p>
                  </a:txBody>
                  <a:tcPr marL="35991" marR="35991" marT="35991" marB="35991">
                    <a:lnL w="3556" algn="ctr">
                      <a:solidFill>
                        <a:srgbClr val="666666"/>
                      </a:solidFill>
                    </a:lnL>
                    <a:lnR w="3556" algn="ctr">
                      <a:solidFill>
                        <a:srgbClr val="666666"/>
                      </a:solidFill>
                    </a:lnR>
                    <a:lnT w="3556" algn="ctr">
                      <a:solidFill>
                        <a:srgbClr val="666666"/>
                      </a:solidFill>
                    </a:lnT>
                    <a:lnB w="3556" algn="ctr">
                      <a:solidFill>
                        <a:srgbClr val="666666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46329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Aluminium</a:t>
                      </a:r>
                      <a:endParaRPr/>
                    </a:p>
                  </a:txBody>
                  <a:tcPr marL="35991" marR="35991" marT="35991" marB="35991">
                    <a:lnL w="3556" algn="ctr">
                      <a:solidFill>
                        <a:srgbClr val="666666"/>
                      </a:solidFill>
                    </a:lnL>
                    <a:lnR w="3556" algn="ctr">
                      <a:solidFill>
                        <a:srgbClr val="666666"/>
                      </a:solidFill>
                    </a:lnR>
                    <a:lnT w="3556" algn="ctr">
                      <a:solidFill>
                        <a:srgbClr val="666666"/>
                      </a:solidFill>
                    </a:lnT>
                    <a:lnB w="3556" algn="ctr">
                      <a:solidFill>
                        <a:srgbClr val="666666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237</a:t>
                      </a:r>
                      <a:endParaRPr/>
                    </a:p>
                  </a:txBody>
                  <a:tcPr marL="35991" marR="35991" marT="35991" marB="35991">
                    <a:lnL w="3556" algn="ctr">
                      <a:solidFill>
                        <a:srgbClr val="666666"/>
                      </a:solidFill>
                    </a:lnL>
                    <a:lnR w="3556" algn="ctr">
                      <a:solidFill>
                        <a:srgbClr val="666666"/>
                      </a:solidFill>
                    </a:lnR>
                    <a:lnT w="3556" algn="ctr">
                      <a:solidFill>
                        <a:srgbClr val="666666"/>
                      </a:solidFill>
                    </a:lnT>
                    <a:lnB w="3556" algn="ctr">
                      <a:solidFill>
                        <a:srgbClr val="666666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7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26065"/>
            <a:ext cx="9071428" cy="94638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cs typeface="Liberation Sans"/>
              </a:rPr>
              <a:t>Conclusion</a:t>
            </a:r>
            <a:endParaRPr sz="4400"/>
          </a:p>
        </p:txBody>
      </p:sp>
      <p:pic>
        <p:nvPicPr>
          <p:cNvPr id="3" name=""/>
          <p:cNvPicPr/>
          <p:nvPr/>
        </p:nvPicPr>
        <p:blipFill>
          <a:blip r:embed="rId3">
            <a:alphaModFix amt="100000"/>
          </a:blip>
          <a:stretch/>
        </p:blipFill>
        <p:spPr bwMode="auto">
          <a:xfrm>
            <a:off x="178547" y="1232922"/>
            <a:ext cx="9758985" cy="3580694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8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26065"/>
            <a:ext cx="9071428" cy="94638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cs typeface="Liberation Sans"/>
              </a:rPr>
              <a:t>Conclusion</a:t>
            </a:r>
            <a:endParaRPr sz="4400"/>
          </a:p>
        </p:txBody>
      </p:sp>
      <p:pic>
        <p:nvPicPr>
          <p:cNvPr id="3" name=""/>
          <p:cNvPicPr/>
          <p:nvPr/>
        </p:nvPicPr>
        <p:blipFill>
          <a:blip r:embed="rId3">
            <a:alphaModFix amt="100000"/>
          </a:blip>
          <a:stretch/>
        </p:blipFill>
        <p:spPr bwMode="auto">
          <a:xfrm>
            <a:off x="163429" y="1312117"/>
            <a:ext cx="9791383" cy="3062687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____Standard">
  <a:themeElements>
    <a:clrScheme name="____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____Standard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____Standard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lumMod val="102000"/>
                <a:satMod val="103000"/>
                <a:tint val="94000"/>
              </a:schemeClr>
            </a:gs>
            <a:gs pos="50000">
              <a:schemeClr val="phClr">
                <a:lumMod val="100000"/>
                <a:satMod val="110000"/>
                <a:shade val="100000"/>
              </a:schemeClr>
            </a:gs>
            <a:gs pos="100000">
              <a:schemeClr val="phClr">
                <a:lumMod val="120000"/>
                <a:satMod val="99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miter lim="800000"/>
        </a:ln>
        <a:ln w="12700" cap="flat" cmpd="sng" algn="ctr">
          <a:solidFill>
            <a:schemeClr val="phClr"/>
          </a:solidFill>
          <a:miter lim="800000"/>
        </a:ln>
        <a:ln w="1905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lumMod val="102000"/>
                <a:satMod val="150000"/>
                <a:tint val="93000"/>
                <a:shade val="98000"/>
              </a:schemeClr>
            </a:gs>
            <a:gs pos="50000">
              <a:schemeClr val="phClr">
                <a:lumMod val="103000"/>
                <a:satMod val="130000"/>
                <a:tint val="98000"/>
                <a:shade val="90000"/>
              </a:schemeClr>
            </a:gs>
            <a:gs pos="100000">
              <a:schemeClr val="phClr">
                <a:satMod val="120000"/>
                <a:shade val="63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User Theme: 2">
  <a:themeElements>
    <a:clrScheme name="User Theme: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ser Theme: 2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User Theme: 2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lumMod val="102000"/>
                <a:satMod val="103000"/>
                <a:tint val="94000"/>
              </a:schemeClr>
            </a:gs>
            <a:gs pos="50000">
              <a:schemeClr val="phClr">
                <a:lumMod val="100000"/>
                <a:satMod val="110000"/>
                <a:shade val="100000"/>
              </a:schemeClr>
            </a:gs>
            <a:gs pos="100000">
              <a:schemeClr val="phClr">
                <a:lumMod val="120000"/>
                <a:satMod val="99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miter lim="800000"/>
        </a:ln>
        <a:ln w="12700" cap="flat" cmpd="sng" algn="ctr">
          <a:solidFill>
            <a:schemeClr val="phClr"/>
          </a:solidFill>
          <a:miter lim="800000"/>
        </a:ln>
        <a:ln w="1905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lumMod val="102000"/>
                <a:satMod val="150000"/>
                <a:tint val="93000"/>
                <a:shade val="98000"/>
              </a:schemeClr>
            </a:gs>
            <a:gs pos="50000">
              <a:schemeClr val="phClr">
                <a:lumMod val="103000"/>
                <a:satMod val="130000"/>
                <a:tint val="98000"/>
                <a:shade val="90000"/>
              </a:schemeClr>
            </a:gs>
            <a:gs pos="100000">
              <a:schemeClr val="phClr">
                <a:satMod val="120000"/>
                <a:shade val="63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ONLYOFFICE/8.3.2.19</Application>
  <PresentationFormat>On-screen Show (4:3)</PresentationFormat>
  <Paragraphs>0</Paragraphs>
  <Slides>10</Slides>
  <Notes>10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3</cp:revision>
  <dcterms:modified xsi:type="dcterms:W3CDTF">2025-04-02T13:24:08Z</dcterms:modified>
</cp:coreProperties>
</file>