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15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81" d="100"/>
          <a:sy n="81" d="100"/>
        </p:scale>
        <p:origin x="754" y="62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 /><Relationship Id="rId17" Type="http://schemas.openxmlformats.org/officeDocument/2006/relationships/tableStyles" Target="tableStyles.xml" /><Relationship Id="rId1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 ftr="0" hdr="0" sldNum="1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 ?>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 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8E60727-1761-5DA4-AD8B-48BE3C326AAB}" type="slidenum">
              <a:rPr/>
              <a:t/>
            </a:fld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9060E34-1BEE-47EA-6758-C0E758358C6A}" type="slidenum">
              <a:rPr/>
              <a:t/>
            </a:fld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21BB6F4-6ADD-8E48-DD34-F76B1974C0D3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BE54AE6-38D4-2A91-6C18-1B3067F39080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1971EB8-0F94-8E36-C8C5-745E44D8B81D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8E6B06F-3B6F-5AC8-2B2E-3EC362D06933}" type="slidenum">
              <a:rPr/>
              <a:t/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99DA757-1E0F-0645-0337-9397F286A447}" type="slidenum">
              <a:rPr/>
              <a:t/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7043419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716532710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86832237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8B3AE7C-25CF-E8E4-1096-C270D58F1A29}" type="slidenum">
              <a:rPr/>
              <a:t/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A691E60-A78C-AA13-6BF4-58F490697B60}" type="slidenum">
              <a:rPr/>
              <a:t/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2FAD048-C1B9-02A8-F8A5-9326ACD42E88}" type="slidenum">
              <a:rPr/>
              <a:t/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9C553F2-F92F-62B2-48D9-30DBADB45DB2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CE945F7-3BF5-4B8F-962E-C41B50A569C2}" type="datetimeFigureOut">
              <a:rPr lang="fr-FR"/>
              <a:t>16/05/2024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0FBCFA3-2AD6-455C-ABE8-0308818E939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CE945F7-3BF5-4B8F-962E-C41B50A569C2}" type="datetimeFigureOut">
              <a:rPr lang="fr-FR"/>
              <a:t>16/05/2024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0FBCFA3-2AD6-455C-ABE8-0308818E939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CE945F7-3BF5-4B8F-962E-C41B50A569C2}" type="datetimeFigureOut">
              <a:rPr lang="fr-FR"/>
              <a:t>16/05/2024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0FBCFA3-2AD6-455C-ABE8-0308818E939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CE945F7-3BF5-4B8F-962E-C41B50A569C2}" type="datetimeFigureOut">
              <a:rPr lang="fr-FR"/>
              <a:t>16/05/2024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0FBCFA3-2AD6-455C-ABE8-0308818E939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CE945F7-3BF5-4B8F-962E-C41B50A569C2}" type="datetimeFigureOut">
              <a:rPr lang="fr-FR"/>
              <a:t>16/05/2024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0FBCFA3-2AD6-455C-ABE8-0308818E939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CE945F7-3BF5-4B8F-962E-C41B50A569C2}" type="datetimeFigureOut">
              <a:rPr lang="fr-FR"/>
              <a:t>16/05/2024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0FBCFA3-2AD6-455C-ABE8-0308818E939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CE945F7-3BF5-4B8F-962E-C41B50A569C2}" type="datetimeFigureOut">
              <a:rPr lang="fr-FR"/>
              <a:t>16/05/2024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0FBCFA3-2AD6-455C-ABE8-0308818E939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CE945F7-3BF5-4B8F-962E-C41B50A569C2}" type="datetimeFigureOut">
              <a:rPr lang="fr-FR"/>
              <a:t>16/05/2024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0FBCFA3-2AD6-455C-ABE8-0308818E939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CE945F7-3BF5-4B8F-962E-C41B50A569C2}" type="datetimeFigureOut">
              <a:rPr lang="fr-FR"/>
              <a:t>16/05/2024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0FBCFA3-2AD6-455C-ABE8-0308818E939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CE945F7-3BF5-4B8F-962E-C41B50A569C2}" type="datetimeFigureOut">
              <a:rPr lang="fr-FR"/>
              <a:t>16/05/2024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0FBCFA3-2AD6-455C-ABE8-0308818E939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CE945F7-3BF5-4B8F-962E-C41B50A569C2}" type="datetimeFigureOut">
              <a:rPr lang="fr-FR"/>
              <a:t>16/05/2024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0FBCFA3-2AD6-455C-ABE8-0308818E939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8CE945F7-3BF5-4B8F-962E-C41B50A569C2}" type="datetimeFigureOut">
              <a:rPr lang="fr-FR"/>
              <a:t>16/05/2024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20FBCFA3-2AD6-455C-ABE8-0308818E9390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1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femto-physique.fr/simulations/simple-pendulum.php" TargetMode="Externa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Oscillateurs, portrait de phase et non-linéarité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  <a:p>
            <a:pPr>
              <a:defRPr/>
            </a:pPr>
            <a:r>
              <a:rPr lang="fr-FR"/>
              <a:t>L2</a:t>
            </a:r>
            <a:endParaRPr lang="fr-FR"/>
          </a:p>
        </p:txBody>
      </p:sp>
      <p:sp>
        <p:nvSpPr>
          <p:cNvPr id="797155503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99D3C4A-89E0-9F35-5296-7925C2691F9F}" type="slidenum">
              <a:rPr lang="fr-FR"/>
              <a:t/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III.2. L’oscillateur à résistance négative</a:t>
            </a:r>
            <a:endParaRPr/>
          </a:p>
        </p:txBody>
      </p:sp>
      <p:pic>
        <p:nvPicPr>
          <p:cNvPr id="5" name="Espace réservé du contenu 4"/>
          <p:cNvPicPr>
            <a:picLocks noChangeAspect="1" noGrp="1"/>
          </p:cNvPicPr>
          <p:nvPr>
            <p:ph idx="1"/>
          </p:nvPr>
        </p:nvPicPr>
        <p:blipFill>
          <a:blip r:embed="rId3"/>
          <a:stretch/>
        </p:blipFill>
        <p:spPr bwMode="auto">
          <a:xfrm>
            <a:off x="1511621" y="2075087"/>
            <a:ext cx="4584379" cy="3791866"/>
          </a:xfrm>
        </p:spPr>
      </p:pic>
      <p:sp>
        <p:nvSpPr>
          <p:cNvPr id="6" name="Rectangle : coins arrondis 5"/>
          <p:cNvSpPr/>
          <p:nvPr/>
        </p:nvSpPr>
        <p:spPr bwMode="auto">
          <a:xfrm>
            <a:off x="3525626" y="2209162"/>
            <a:ext cx="2309566" cy="3791866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ZoneTexte 8"/>
          <p:cNvSpPr txBox="1"/>
          <p:nvPr/>
        </p:nvSpPr>
        <p:spPr bwMode="auto">
          <a:xfrm>
            <a:off x="7305773" y="1838708"/>
            <a:ext cx="2366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/>
              <a:t>Régime linéaire :</a:t>
            </a:r>
            <a:endParaRPr/>
          </a:p>
        </p:txBody>
      </p:sp>
      <p:sp>
        <p:nvSpPr>
          <p:cNvPr id="10" name="ZoneTexte 9"/>
          <p:cNvSpPr txBox="1"/>
          <p:nvPr/>
        </p:nvSpPr>
        <p:spPr bwMode="auto">
          <a:xfrm>
            <a:off x="7305772" y="3903701"/>
            <a:ext cx="2366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/>
              <a:t>Régime saturé :</a:t>
            </a:r>
            <a:endParaRPr/>
          </a:p>
        </p:txBody>
      </p:sp>
      <p:sp>
        <p:nvSpPr>
          <p:cNvPr id="178849284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98CCB24-F81C-E20D-2E56-1ACBF92ADF77}" type="slidenum">
              <a:rPr lang="fr-FR"/>
              <a:t/>
            </a:fld>
            <a:endParaRPr/>
          </a:p>
        </p:txBody>
      </p:sp>
      <p:sp>
        <p:nvSpPr>
          <p:cNvPr id="1742137651" name=""/>
          <p:cNvSpPr/>
          <p:nvPr/>
        </p:nvSpPr>
        <p:spPr bwMode="auto">
          <a:xfrm flipH="0" flipV="0">
            <a:off x="7358640" y="2562093"/>
            <a:ext cx="3462221" cy="793647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fr-FR" sz="2200" b="0" i="1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2200" b="0" i="1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i"/>
                                </m:rPr>
                                <a:rPr lang="fr-FR" sz="2200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d</m:t>
                              </m:r>
                            </m:e>
                            <m:sup>
                              <m:r>
                                <m:rPr>
                                  <m:sty m:val="i"/>
                                </m:rPr>
                                <a:rPr lang="fr-FR" sz="2200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i"/>
                            </m:rPr>
                            <a:rPr lang="fr-FR" sz="22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i</m:t>
                          </m:r>
                        </m:num>
                        <m:den>
                          <m:sSup>
                            <m:sSupPr>
                              <m:ctrlPr>
                                <a:rPr lang="fr-FR" sz="2200" b="0" i="1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i"/>
                                </m:rPr>
                                <a:rPr lang="fr-FR" sz="2200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dt</m:t>
                              </m:r>
                            </m:e>
                            <m:sup>
                              <m:r>
                                <m:rPr>
                                  <m:sty m:val="i"/>
                                </m:rPr>
                                <a:rPr lang="fr-FR" sz="2200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/>
                        <a:rPr sz="2200">
                          <a:latin typeface="Cambria Math"/>
                          <a:ea typeface="Cambria Math"/>
                          <a:cs typeface="Cambria Math"/>
                        </a:rPr>
                        <m:t>+</m:t>
                      </m:r>
                      <m:f>
                        <m:fPr>
                          <m:ctrlPr>
                            <a:rPr lang="fr-FR" sz="2200" b="0" i="1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i"/>
                            </m:rPr>
                            <a:rPr lang="fr-FR" sz="22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r-</m:t>
                          </m:r>
                          <m:sSub>
                            <m:sSubPr>
                              <m:ctrlPr>
                                <a:rPr lang="fr-FR" sz="2200" b="0" i="1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i"/>
                                </m:rPr>
                                <a:rPr lang="fr-FR" sz="2200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R</m:t>
                              </m:r>
                            </m:e>
                            <m:sub>
                              <m:r>
                                <m:rPr>
                                  <m:sty m:val="i"/>
                                </m:rPr>
                                <a:rPr lang="fr-FR" sz="2200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i"/>
                            </m:rPr>
                            <a:rPr lang="fr-FR" sz="22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L</m:t>
                          </m:r>
                        </m:den>
                      </m:f>
                      <m:f>
                        <m:fPr>
                          <m:ctrlPr>
                            <a:rPr lang="fr-FR" sz="2200" b="0" i="1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i"/>
                            </m:rPr>
                            <a:rPr lang="fr-FR" sz="22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di</m:t>
                          </m:r>
                        </m:num>
                        <m:den>
                          <m:r>
                            <m:rPr>
                              <m:sty m:val="i"/>
                            </m:rPr>
                            <a:rPr lang="fr-FR" sz="22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dt</m:t>
                          </m:r>
                        </m:den>
                      </m:f>
                      <m:r>
                        <m:rPr/>
                        <a:rPr sz="2200">
                          <a:latin typeface="Cambria Math"/>
                          <a:ea typeface="Cambria Math"/>
                          <a:cs typeface="Cambria Math"/>
                        </a:rPr>
                        <m:t>+</m:t>
                      </m:r>
                      <m:f>
                        <m:fPr>
                          <m:ctrlPr>
                            <a:rPr lang="fr-FR" sz="2200" b="0" i="1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i"/>
                            </m:rPr>
                            <a:rPr lang="fr-FR" sz="22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i"/>
                            </m:rPr>
                            <a:rPr lang="fr-FR" sz="22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LC</m:t>
                          </m:r>
                        </m:den>
                      </m:f>
                      <m:r>
                        <m:rPr/>
                        <a:rPr sz="2200">
                          <a:latin typeface="Cambria Math"/>
                          <a:ea typeface="Cambria Math"/>
                          <a:cs typeface="Cambria Math"/>
                        </a:rPr>
                        <m:t>i=0</m:t>
                      </m:r>
                    </m:oMath>
                  </m:oMathPara>
                </a14:m>
              </mc:Choice>
              <mc:Fallback/>
            </mc:AlternateContent>
            <a:endParaRPr sz="2200">
              <a:latin typeface="Cambria Math"/>
              <a:ea typeface="Cambria Math"/>
              <a:cs typeface="Cambria Math"/>
            </a:endParaRPr>
          </a:p>
        </p:txBody>
      </p:sp>
      <p:sp>
        <p:nvSpPr>
          <p:cNvPr id="1679106815" name=""/>
          <p:cNvSpPr/>
          <p:nvPr/>
        </p:nvSpPr>
        <p:spPr bwMode="auto">
          <a:xfrm flipH="0" flipV="0">
            <a:off x="7511039" y="4656127"/>
            <a:ext cx="3464021" cy="793647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fr-FR" sz="2200" b="0" i="1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2200" b="0" i="1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i"/>
                                </m:rPr>
                                <a:rPr lang="fr-FR" sz="2200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d</m:t>
                              </m:r>
                            </m:e>
                            <m:sup>
                              <m:r>
                                <m:rPr>
                                  <m:sty m:val="i"/>
                                </m:rPr>
                                <a:rPr lang="fr-FR" sz="2200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i"/>
                            </m:rPr>
                            <a:rPr lang="fr-FR" sz="22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i</m:t>
                          </m:r>
                        </m:num>
                        <m:den>
                          <m:sSup>
                            <m:sSupPr>
                              <m:ctrlPr>
                                <a:rPr lang="fr-FR" sz="2200" b="0" i="1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i"/>
                                </m:rPr>
                                <a:rPr lang="fr-FR" sz="2200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dt</m:t>
                              </m:r>
                            </m:e>
                            <m:sup>
                              <m:r>
                                <m:rPr>
                                  <m:sty m:val="i"/>
                                </m:rPr>
                                <a:rPr lang="fr-FR" sz="2200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/>
                        <a:rPr sz="2200">
                          <a:latin typeface="Cambria Math"/>
                          <a:ea typeface="Cambria Math"/>
                          <a:cs typeface="Cambria Math"/>
                        </a:rPr>
                        <m:t>+</m:t>
                      </m:r>
                      <m:f>
                        <m:fPr>
                          <m:ctrlPr>
                            <a:rPr lang="fr-FR" sz="2200" b="0" i="1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i"/>
                            </m:rPr>
                            <a:rPr lang="fr-FR" sz="22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r+</m:t>
                          </m:r>
                          <m:sSub>
                            <m:sSubPr>
                              <m:ctrlPr>
                                <a:rPr lang="fr-FR" sz="2200" b="0" i="1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i"/>
                                </m:rPr>
                                <a:rPr lang="fr-FR" sz="2200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R</m:t>
                              </m:r>
                            </m:e>
                            <m:sub>
                              <m:r>
                                <m:rPr>
                                  <m:sty m:val="i"/>
                                </m:rPr>
                                <a:rPr lang="fr-FR" sz="2200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i"/>
                            </m:rPr>
                            <a:rPr lang="fr-FR" sz="22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L</m:t>
                          </m:r>
                        </m:den>
                      </m:f>
                      <m:f>
                        <m:fPr>
                          <m:ctrlPr>
                            <a:rPr lang="fr-FR" sz="2200" b="0" i="1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i"/>
                            </m:rPr>
                            <a:rPr lang="fr-FR" sz="22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di</m:t>
                          </m:r>
                        </m:num>
                        <m:den>
                          <m:r>
                            <m:rPr>
                              <m:sty m:val="i"/>
                            </m:rPr>
                            <a:rPr lang="fr-FR" sz="22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dt</m:t>
                          </m:r>
                        </m:den>
                      </m:f>
                      <m:r>
                        <m:rPr/>
                        <a:rPr sz="2200">
                          <a:latin typeface="Cambria Math"/>
                          <a:ea typeface="Cambria Math"/>
                          <a:cs typeface="Cambria Math"/>
                        </a:rPr>
                        <m:t>+</m:t>
                      </m:r>
                      <m:f>
                        <m:fPr>
                          <m:ctrlPr>
                            <a:rPr lang="fr-FR" sz="2200" b="0" i="1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i"/>
                            </m:rPr>
                            <a:rPr lang="fr-FR" sz="22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i"/>
                            </m:rPr>
                            <a:rPr lang="fr-FR" sz="22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LC</m:t>
                          </m:r>
                        </m:den>
                      </m:f>
                      <m:r>
                        <m:rPr/>
                        <a:rPr sz="2200">
                          <a:latin typeface="Cambria Math"/>
                          <a:ea typeface="Cambria Math"/>
                          <a:cs typeface="Cambria Math"/>
                        </a:rPr>
                        <m:t>i=0</m:t>
                      </m:r>
                    </m:oMath>
                  </m:oMathPara>
                </a14:m>
              </mc:Choice>
              <mc:Fallback/>
            </mc:AlternateContent>
            <a:endParaRPr sz="2200">
              <a:latin typeface="Cambria Math"/>
              <a:ea typeface="Cambria Math"/>
              <a:cs typeface="Cambria Math"/>
            </a:endParaRPr>
          </a:p>
        </p:txBody>
      </p:sp>
      <p:sp>
        <p:nvSpPr>
          <p:cNvPr id="449026550" name=""/>
          <p:cNvSpPr/>
          <p:nvPr/>
        </p:nvSpPr>
        <p:spPr bwMode="auto">
          <a:xfrm flipH="0" flipV="0">
            <a:off x="8218365" y="2601057"/>
            <a:ext cx="903653" cy="769326"/>
          </a:xfrm>
          <a:prstGeom prst="flowChartAlternateProcess">
            <a:avLst/>
          </a:prstGeom>
          <a:noFill/>
          <a:ln w="28575" cap="flat" cmpd="sng" algn="ctr">
            <a:solidFill>
              <a:srgbClr val="0070C0"/>
            </a:solidFill>
            <a:prstDash val="sysDash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0325141" name=""/>
          <p:cNvSpPr/>
          <p:nvPr/>
        </p:nvSpPr>
        <p:spPr bwMode="auto">
          <a:xfrm flipH="0" flipV="0">
            <a:off x="8339397" y="4668288"/>
            <a:ext cx="903652" cy="769325"/>
          </a:xfrm>
          <a:prstGeom prst="flowChartAlternateProcess">
            <a:avLst/>
          </a:prstGeom>
          <a:noFill/>
          <a:ln w="28575" cap="flat" cmpd="sng" algn="ctr">
            <a:solidFill>
              <a:srgbClr val="7030A0"/>
            </a:solidFill>
            <a:prstDash val="sysDash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547728" name=""/>
          <p:cNvSpPr/>
          <p:nvPr/>
        </p:nvSpPr>
        <p:spPr bwMode="auto">
          <a:xfrm>
            <a:off x="8728143" y="3436789"/>
            <a:ext cx="406905" cy="381699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sSub>
                        <m:sSubPr>
                          <m:ctrlPr>
                            <a:rPr lang="fr-FR" sz="1800" b="1" i="1" u="none" strike="noStrike" cap="none" spc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bi"/>
                            </m:rPr>
                            <a:rPr lang="fr-FR" sz="1800" u="none" strike="noStrike" cap="none" spc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α</m:t>
                          </m:r>
                        </m:e>
                        <m:sub>
                          <m:r>
                            <m:rPr>
                              <m:sty m:val="bi"/>
                            </m:rPr>
                            <a:rPr lang="fr-FR" sz="1800" u="none" strike="noStrike" cap="none" spc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l</m:t>
                          </m:r>
                        </m:sub>
                      </m:sSub>
                    </m:oMath>
                  </m:oMathPara>
                </a14:m>
              </mc:Choice>
              <mc:Fallback/>
            </mc:AlternateContent>
            <a:endParaRPr b="1">
              <a:solidFill>
                <a:srgbClr val="0070C0"/>
              </a:solidFill>
              <a:latin typeface="Cambria Math"/>
              <a:ea typeface="Cambria Math"/>
              <a:cs typeface="Cambria Math"/>
            </a:endParaRPr>
          </a:p>
        </p:txBody>
      </p:sp>
      <p:sp>
        <p:nvSpPr>
          <p:cNvPr id="643978127" name=""/>
          <p:cNvSpPr/>
          <p:nvPr/>
        </p:nvSpPr>
        <p:spPr bwMode="auto">
          <a:xfrm>
            <a:off x="8717382" y="5485253"/>
            <a:ext cx="429509" cy="381699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sSub>
                        <m:sSubPr>
                          <m:ctrlPr>
                            <a:rPr lang="fr-FR" sz="1800" b="1" i="1" u="none" strike="noStrike" cap="none" spc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bi"/>
                            </m:rPr>
                            <a:rPr lang="fr-FR" sz="1800" u="none" strike="noStrike" cap="none" spc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α</m:t>
                          </m:r>
                        </m:e>
                        <m:sub>
                          <m:r>
                            <m:rPr>
                              <m:sty m:val="bi"/>
                            </m:rPr>
                            <a:rPr lang="fr-FR" sz="1800" u="none" strike="noStrike" cap="none" spc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s</m:t>
                          </m:r>
                        </m:sub>
                      </m:sSub>
                    </m:oMath>
                  </m:oMathPara>
                </a14:m>
              </mc:Choice>
              <mc:Fallback/>
            </mc:AlternateContent>
            <a:endParaRPr b="1">
              <a:solidFill>
                <a:srgbClr val="7030A0"/>
              </a:solidFill>
              <a:latin typeface="Cambria Math"/>
              <a:ea typeface="Cambria Math"/>
              <a:cs typeface="Cambria Math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III.2. L’oscillateur à résistance négative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2331596"/>
          </a:xfrm>
        </p:spPr>
        <p:txBody>
          <a:bodyPr/>
          <a:lstStyle/>
          <a:p>
            <a:pPr>
              <a:defRPr/>
            </a:pPr>
            <a:r>
              <a:rPr lang="fr-FR"/>
              <a:t>Équation différentielle de Van der Pol</a:t>
            </a:r>
            <a:endParaRPr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204072" y="2516544"/>
            <a:ext cx="4709568" cy="3551228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6867483" y="2516544"/>
            <a:ext cx="4625741" cy="3901778"/>
          </a:xfrm>
          <a:prstGeom prst="rect">
            <a:avLst/>
          </a:prstGeom>
        </p:spPr>
      </p:pic>
      <p:sp>
        <p:nvSpPr>
          <p:cNvPr id="101390642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4D1E85-5171-A9A6-4872-920F3A290087}" type="slidenum">
              <a:rPr lang="fr-FR"/>
              <a:t/>
            </a:fld>
            <a:endParaRPr/>
          </a:p>
        </p:txBody>
      </p:sp>
      <p:pic>
        <p:nvPicPr>
          <p:cNvPr id="903260852" name="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 flipH="0" flipV="0">
            <a:off x="7204807" y="1367692"/>
            <a:ext cx="4553079" cy="1209909"/>
          </a:xfrm>
          <a:prstGeom prst="rect">
            <a:avLst/>
          </a:prstGeom>
        </p:spPr>
      </p:pic>
      <p:sp>
        <p:nvSpPr>
          <p:cNvPr id="1008819807" name=""/>
          <p:cNvSpPr/>
          <p:nvPr/>
        </p:nvSpPr>
        <p:spPr bwMode="auto">
          <a:xfrm flipH="0" flipV="0">
            <a:off x="7900865" y="1825624"/>
            <a:ext cx="402980" cy="408687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α</a:t>
            </a:r>
            <a:r>
              <a:rPr sz="1600" baseline="-250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0</a:t>
            </a:r>
            <a:endParaRPr sz="1600" baseline="-25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Prérequis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Oscillateur harmonique</a:t>
            </a:r>
            <a:endParaRPr lang="fr-FR"/>
          </a:p>
          <a:p>
            <a:pPr>
              <a:defRPr/>
            </a:pPr>
            <a:endParaRPr/>
          </a:p>
          <a:p>
            <a:pPr>
              <a:defRPr/>
            </a:pPr>
            <a:r>
              <a:rPr lang="fr-FR"/>
              <a:t>Mécanique du point</a:t>
            </a:r>
            <a:endParaRPr lang="fr-FR"/>
          </a:p>
          <a:p>
            <a:pPr>
              <a:defRPr/>
            </a:pPr>
            <a:endParaRPr/>
          </a:p>
          <a:p>
            <a:pPr>
              <a:defRPr/>
            </a:pPr>
            <a:r>
              <a:rPr lang="fr-FR"/>
              <a:t>Électronique</a:t>
            </a:r>
            <a:endParaRPr/>
          </a:p>
        </p:txBody>
      </p:sp>
      <p:sp>
        <p:nvSpPr>
          <p:cNvPr id="189581275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545366F-A0EE-A5D5-39B0-9E754709D3FB}" type="slidenum">
              <a:rPr lang="fr-FR"/>
              <a:t/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44418273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I.1. Pendule simple</a:t>
            </a:r>
            <a:endParaRPr/>
          </a:p>
        </p:txBody>
      </p:sp>
      <p:sp>
        <p:nvSpPr>
          <p:cNvPr id="1509421495" name="Espace réservé du contenu 2"/>
          <p:cNvSpPr>
            <a:spLocks noGrp="1"/>
          </p:cNvSpPr>
          <p:nvPr>
            <p:ph idx="1"/>
          </p:nvPr>
        </p:nvSpPr>
        <p:spPr bwMode="auto">
          <a:xfrm flipH="0" flipV="0">
            <a:off x="838199" y="1825624"/>
            <a:ext cx="8555862" cy="492124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>
              <a:defRPr/>
            </a:pPr>
            <a:r>
              <a:rPr/>
              <a:t>Système : pendule simple</a:t>
            </a:r>
            <a:endParaRPr/>
          </a:p>
          <a:p>
            <a:pPr>
              <a:defRPr/>
            </a:pPr>
            <a:endParaRPr/>
          </a:p>
          <a:p>
            <a:pPr>
              <a:defRPr/>
            </a:pPr>
            <a:r>
              <a:rPr/>
              <a:t>Référentiel : Laboratoire (galiléen)</a:t>
            </a:r>
            <a:endParaRPr/>
          </a:p>
          <a:p>
            <a:pPr>
              <a:defRPr/>
            </a:pPr>
            <a:endParaRPr/>
          </a:p>
          <a:p>
            <a:pPr>
              <a:defRPr/>
            </a:pPr>
            <a:r>
              <a:rPr/>
              <a:t>Bilan des forces : poids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fr-FR" sz="2800" b="0" i="1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i"/>
                            </m:rPr>
                            <a:rPr lang="fr-FR" sz="28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P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/>
              <a:t> et tension du fil</a:t>
            </a:r>
            <a:r>
              <a:rPr lang="fr-FR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fr-FR" sz="2800" b="0" i="1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i"/>
                            </m:rPr>
                            <a:rPr lang="fr-FR" sz="28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T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lang="fr-FR" sz="28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/>
          </a:p>
          <a:p>
            <a:pPr>
              <a:defRPr/>
            </a:pPr>
            <a:r>
              <a:rPr lang="fr-FR" sz="2800" b="0" i="0" u="none" strike="noStrike" cap="none" spc="0">
                <a:solidFill>
                  <a:schemeClr val="tx1"/>
                </a:solidFill>
                <a:latin typeface="Aptos"/>
                <a:ea typeface="Arial"/>
                <a:cs typeface="Arial"/>
              </a:rPr>
              <a:t>Conservation de l’énergie mécanique (pas de frottements)</a:t>
            </a:r>
            <a:endParaRPr lang="fr-FR" sz="28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lang="fr-FR" sz="28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 algn="ctr">
              <a:buFont typeface="Arial"/>
              <a:buNone/>
              <a:defRPr/>
            </a:pPr>
            <a:r>
              <a:rPr/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̈"/>
                          <m:ctrlPr>
                            <a:rPr lang="fr-FR" sz="2800" b="0" i="1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i"/>
                            </m:rPr>
                            <a:rPr lang="fr-FR" sz="28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θ</m:t>
                          </m:r>
                        </m:e>
                      </m:acc>
                      <m:r>
                        <m:rPr>
                          <m:sty m:val="p"/>
                        </m:rPr>
                        <a:rPr lang="fr-FR" sz="2800" u="none" strike="noStrike" cap="none" spc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mbria Math"/>
                        </a:rPr>
                        <m:t>+</m:t>
                      </m:r>
                      <m:sSubSup>
                        <m:sSubSupPr>
                          <m:alnScr m:val="off"/>
                          <m:ctrlPr>
                            <a:rPr lang="fr-FR" sz="2800" b="0" i="1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SupPr>
                        <m:e>
                          <m:r>
                            <m:rPr>
                              <m:sty m:val="i"/>
                            </m:rPr>
                            <a:rPr lang="fr-FR" sz="28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w</m:t>
                          </m:r>
                        </m:e>
                        <m:sub>
                          <m:r>
                            <m:rPr>
                              <m:sty m:val="i"/>
                            </m:rPr>
                            <a:rPr lang="fr-FR" sz="28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0</m:t>
                          </m:r>
                        </m:sub>
                        <m:sup>
                          <m:r>
                            <m:rPr>
                              <m:sty m:val="i"/>
                            </m:rPr>
                            <a:rPr lang="fr-FR" sz="28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2</m:t>
                          </m:r>
                        </m:sup>
                      </m:sSubSup>
                      <m:func>
                        <m:funcPr>
                          <m:ctrlPr>
                            <a:rPr lang="fr-FR" sz="2700" b="0" i="1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i"/>
                            </m:rPr>
                            <a:rPr lang="fr-FR" sz="27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i"/>
                            </m:rPr>
                            <a:rPr lang="fr-FR" sz="27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θ</m:t>
                          </m:r>
                        </m:e>
                      </m:func>
                      <m:r>
                        <m:rPr>
                          <m:sty m:val="p"/>
                        </m:rPr>
                        <a:rPr lang="fr-FR" sz="2800" u="none" strike="noStrike" cap="none" spc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mbria Math"/>
                        </a:rPr>
                        <m:t>=0</m:t>
                      </m:r>
                    </m:oMath>
                  </m:oMathPara>
                </a14:m>
              </mc:Choice>
              <mc:Fallback/>
            </mc:AlternateContent>
            <a:r>
              <a:rPr/>
              <a:t> Avec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sSub>
                        <m:sSubPr>
                          <m:ctrlPr>
                            <a:rPr lang="fr-FR" sz="2600" b="0" i="1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i"/>
                            </m:rPr>
                            <a:rPr lang="fr-FR" sz="26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w</m:t>
                          </m:r>
                        </m:e>
                        <m:sub>
                          <m:r>
                            <m:rPr>
                              <m:sty m:val="i"/>
                            </m:rPr>
                            <a:rPr lang="fr-FR" sz="26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0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fr-FR" sz="2700" u="none" strike="noStrike" cap="none" spc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sz="2600" b="0" i="1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>
                              <m:sty m:val="i"/>
                            </m:rPr>
                            <a:rPr lang="fr-FR" sz="26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f>
                            <m:fPr>
                              <m:ctrlPr>
                                <a:rPr lang="fr-FR" sz="2500" b="0" i="1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i"/>
                                </m:rPr>
                                <a:rPr lang="fr-FR" sz="2500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g</m:t>
                              </m:r>
                            </m:num>
                            <m:den>
                              <m:r>
                                <m:rPr>
                                  <m:sty m:val="i"/>
                                </m:rPr>
                                <a:rPr lang="fr-FR" sz="2500" u="none" strike="noStrike" cap="none" spc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>l</m:t>
                              </m:r>
                            </m:den>
                          </m:f>
                        </m:e>
                      </m:rad>
                    </m:oMath>
                  </m:oMathPara>
                </a14:m>
              </mc:Choice>
              <mc:Fallback/>
            </mc:AlternateContent>
            <a:endParaRPr/>
          </a:p>
          <a:p>
            <a:pPr>
              <a:defRPr/>
            </a:pPr>
            <a:endParaRPr/>
          </a:p>
        </p:txBody>
      </p:sp>
      <p:pic>
        <p:nvPicPr>
          <p:cNvPr id="653878065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8018228" y="300695"/>
            <a:ext cx="4190703" cy="5930241"/>
          </a:xfrm>
          <a:prstGeom prst="rect">
            <a:avLst/>
          </a:prstGeom>
        </p:spPr>
      </p:pic>
      <p:sp>
        <p:nvSpPr>
          <p:cNvPr id="187235207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A70E213-9E70-7FAC-9988-2E74C0A66720}" type="slidenum">
              <a:rPr lang="fr-FR"/>
              <a:t/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I.1. Oscillateur non amorti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 b="1"/>
              <a:t>Espace des phases : </a:t>
            </a:r>
            <a:r>
              <a:rPr lang="fr-FR"/>
              <a:t>espace mathématique dans lequel tous les états du système sont représentés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 b="1"/>
              <a:t>Portrait de phase : </a:t>
            </a:r>
            <a:endParaRPr/>
          </a:p>
          <a:p>
            <a:pPr lvl="1">
              <a:defRPr/>
            </a:pPr>
            <a:r>
              <a:rPr lang="fr-FR"/>
              <a:t>représentation géométrique des trajectoires d’une système dynamique dans l’espace des phases :</a:t>
            </a:r>
            <a:r>
              <a:rPr lang="fr-FR"/>
              <a:t> à chaque ensemble de conditions initiales correspond une courbe ou un point</a:t>
            </a:r>
            <a:endParaRPr/>
          </a:p>
          <a:p>
            <a:pPr lvl="1">
              <a:defRPr/>
            </a:pPr>
            <a:endParaRPr/>
          </a:p>
          <a:p>
            <a:pPr lvl="1">
              <a:defRPr/>
            </a:pPr>
            <a:r>
              <a:rPr/>
              <a:t>Représentation géométrique cartésienne dans laquelle on reporte les positions au cours du temps d’un point M d’abscisse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>
                          <m:sty m:val="p"/>
                        </m:rPr>
                        <a:rPr lang="fr-FR" sz="2400" u="none" strike="noStrike" cap="none" spc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mbria Math"/>
                        </a:rPr>
                        <m:t>θ</m:t>
                      </m:r>
                    </m:oMath>
                  </m:oMathPara>
                </a14:m>
              </mc:Choice>
              <mc:Fallback/>
            </mc:AlternateContent>
            <a:r>
              <a:rPr/>
              <a:t> et d’ordonnée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̇"/>
                          <m:ctrlPr>
                            <a:rPr lang="fr-FR" sz="2400" b="0" i="1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i"/>
                            </m:rPr>
                            <a:rPr lang="fr-FR" sz="24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θ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/>
          </a:p>
        </p:txBody>
      </p:sp>
      <p:sp>
        <p:nvSpPr>
          <p:cNvPr id="885213581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B72CAAB-186F-D262-7D63-30FF10BFF8FC}" type="slidenum">
              <a:rPr lang="fr-FR"/>
              <a:t/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I.1. Oscillateur non amorti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Pour portrait de phase : </a:t>
            </a:r>
            <a:r>
              <a:rPr lang="fr-FR" u="sng">
                <a:hlinkClick r:id="rId3" tooltip="https://femto-physique.fr/simulations/simple-pendulum.php"/>
              </a:rPr>
              <a:t>https://femto-physique.fr/simulations/simple-pendulum.php</a:t>
            </a:r>
            <a:endParaRPr lang="fr-FR"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(aussi pour oscillateur amorti </a:t>
            </a:r>
            <a:r>
              <a:rPr lang="fr-FR"/>
              <a:t>et borda)</a:t>
            </a:r>
            <a:endParaRPr lang="fr-FR"/>
          </a:p>
        </p:txBody>
      </p:sp>
      <p:sp>
        <p:nvSpPr>
          <p:cNvPr id="1595007787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A2054EF-9BB5-6B49-0EFE-66E02EB1075D}" type="slidenum">
              <a:rPr lang="fr-FR"/>
              <a:t/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78426407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I.2. Oscillateur amorti</a:t>
            </a:r>
            <a:r>
              <a:rPr/>
              <a:t> </a:t>
            </a:r>
            <a:endParaRPr/>
          </a:p>
        </p:txBody>
      </p:sp>
      <p:sp>
        <p:nvSpPr>
          <p:cNvPr id="2008809341" name="Espace réservé du contenu 2"/>
          <p:cNvSpPr>
            <a:spLocks noGrp="1"/>
          </p:cNvSpPr>
          <p:nvPr>
            <p:ph idx="1"/>
          </p:nvPr>
        </p:nvSpPr>
        <p:spPr bwMode="auto">
          <a:xfrm flipH="0" flipV="0">
            <a:off x="838199" y="5873749"/>
            <a:ext cx="10515600" cy="303212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 marL="0" indent="0" algn="ctr">
              <a:buFont typeface="Arial"/>
              <a:buNone/>
              <a:defRPr/>
            </a:pPr>
            <a:r>
              <a:rPr sz="2200"/>
              <a:t>BUP</a:t>
            </a:r>
            <a:endParaRPr sz="2200"/>
          </a:p>
        </p:txBody>
      </p:sp>
      <p:sp>
        <p:nvSpPr>
          <p:cNvPr id="198755862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2AE19B3-189D-9512-3D64-DA577D9DC56C}" type="slidenum">
              <a:rPr lang="fr-FR"/>
              <a:t/>
            </a:fld>
            <a:endParaRPr/>
          </a:p>
        </p:txBody>
      </p:sp>
      <p:pic>
        <p:nvPicPr>
          <p:cNvPr id="837244101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561041" y="2182812"/>
            <a:ext cx="9239249" cy="31908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II.1. Apparition d’harmonique : le pendule de Borda</a:t>
            </a:r>
            <a:endParaRPr/>
          </a:p>
        </p:txBody>
      </p:sp>
      <p:pic>
        <p:nvPicPr>
          <p:cNvPr id="5" name="Espace réservé du contenu 4"/>
          <p:cNvPicPr>
            <a:picLocks noChangeAspect="1" noGrp="1"/>
          </p:cNvPicPr>
          <p:nvPr>
            <p:ph idx="1"/>
          </p:nvPr>
        </p:nvPicPr>
        <p:blipFill>
          <a:blip r:embed="rId3"/>
          <a:stretch/>
        </p:blipFill>
        <p:spPr bwMode="auto">
          <a:xfrm>
            <a:off x="1218816" y="2884602"/>
            <a:ext cx="9350340" cy="744718"/>
          </a:xfrm>
        </p:spPr>
      </p:pic>
      <p:sp>
        <p:nvSpPr>
          <p:cNvPr id="6" name="Rectangle : coins arrondis 5"/>
          <p:cNvSpPr/>
          <p:nvPr/>
        </p:nvSpPr>
        <p:spPr bwMode="auto">
          <a:xfrm>
            <a:off x="2677212" y="2677212"/>
            <a:ext cx="1970202" cy="1244339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51751013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7667C9C-8053-68F9-617B-5D7340D6643C}" type="slidenum">
              <a:rPr lang="fr-FR"/>
              <a:t/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82868061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II.3. Portrait de phase du pendule de Borda</a:t>
            </a:r>
            <a:endParaRPr/>
          </a:p>
        </p:txBody>
      </p:sp>
      <p:sp>
        <p:nvSpPr>
          <p:cNvPr id="211764783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8466E1-077A-BCFF-7C5E-B8B75D1D21F9}" type="slidenum">
              <a:rPr lang="fr-FR"/>
              <a:t/>
            </a:fld>
            <a:endParaRPr lang="fr-FR"/>
          </a:p>
        </p:txBody>
      </p:sp>
      <p:pic>
        <p:nvPicPr>
          <p:cNvPr id="1690322992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559049" y="1852083"/>
            <a:ext cx="6943725" cy="43719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III.1. Le modèle de Van der Pol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Pour portrait de phase : https://phyanim.sciences.univ-nantes.fr/Meca/Oscillateurs/vdp_phase.php</a:t>
            </a:r>
            <a:endParaRPr/>
          </a:p>
        </p:txBody>
      </p:sp>
      <p:sp>
        <p:nvSpPr>
          <p:cNvPr id="81446697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20B850C-DD8F-7115-6664-D01D9DA473BB}" type="slidenum">
              <a:rPr lang="fr-FR"/>
              <a:t/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ONLYOFFICE/8.3.2.19</Application>
  <PresentationFormat>On-screen Show (4:3)</PresentationFormat>
  <Paragraphs>0</Paragraphs>
  <Slides>11</Slides>
  <Notes>11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Oscillateurs, portrait de phase et non-linéarité</dc:title>
  <dc:creator>Mathilda Maury</dc:creator>
  <cp:lastModifiedBy/>
  <cp:revision>8</cp:revision>
  <dcterms:created xsi:type="dcterms:W3CDTF">2024-05-15T14:37:33Z</dcterms:created>
  <dcterms:modified xsi:type="dcterms:W3CDTF">2025-06-01T10:39:24Z</dcterms:modified>
</cp:coreProperties>
</file>