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  <a:fill>
          <a:solidFill>
            <a:schemeClr val="accent5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9" d="100"/>
          <a:sy n="59" d="100"/>
        </p:scale>
        <p:origin x="964" y="5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 /><Relationship Id="rId19" Type="http://schemas.openxmlformats.org/officeDocument/2006/relationships/tableStyles" Target="tableStyles.xml" /><Relationship Id="rId2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203CB7-E7CD-4B31-9587-846EF1E49DF6}" type="datetimeFigureOut">
              <a:rPr lang="fr-FR"/>
              <a:t>27/05/2024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191E25-3A29-4AA2-8A89-CA90F4CD1731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4AD2D8A-C72F-A2F6-964A-5F4139BDA453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4C8B450-004D-3866-99C1-53E070BD0798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39BA096-EC08-9A59-D692-3D447A0832FA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2A1DAE7-09BD-16A6-166B-622E92BD96AE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2D2BF9B-0CEB-A235-523C-63BA71B14798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5733B7D-B6DE-0E05-FE50-A108F8B4C8D8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1EA44AB-18C3-576E-3C19-EBB98AC2603C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1E47E25-9E7F-81CE-4271-1BB997E8B617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3119459-01B0-7518-2539-CCF787B725B5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E961C55-ED30-38A1-7399-502C23C361B1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47DF379-E8DE-E12E-12CF-2C1ED588B653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9279467-3744-F70E-E9C9-0E7374E08B83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846AD36-93D2-1EB7-B59F-1AF6CFDE5179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B38F71-D002-4726-A40D-2C948DA58825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6B93BB-FE30-4256-9C81-D57603A02FE2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45DB57-AB6F-4C6D-9105-2956CEB938F7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08B6A02-C270-4F21-96FB-FC5174CC30B5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3A7FF6-3256-445A-8A24-529E93913D1A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839910-85B3-4ED8-BF22-7C31671EAA44}" type="datetime1">
              <a:rPr lang="fr-FR"/>
              <a:t>27/05/2024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511835E-FC44-450B-B764-7B8DDF66F376}" type="datetime1">
              <a:rPr lang="fr-FR"/>
              <a:t>27/05/2024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2FF5B24-6B03-4E60-B0F7-BA97C8DE9F5D}" type="datetime1">
              <a:rPr lang="fr-FR"/>
              <a:t>27/05/2024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D497B2-C3F2-4816-B0D7-3ACFA5C72199}" type="datetime1">
              <a:rPr lang="fr-FR"/>
              <a:t>27/05/2024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513DA3-4322-48A5-BEFF-3593FBD7E8F8}" type="datetime1">
              <a:rPr lang="fr-FR"/>
              <a:t>27/05/2024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E42C634-CA70-4D36-B2D7-CEE07ACAD290}" type="datetime1">
              <a:rPr lang="fr-FR"/>
              <a:t>27/05/2024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95468C44-BED4-40C6-B446-E3FBA76B7918}" type="datetime1">
              <a:rPr lang="fr-FR"/>
              <a:t>27/05/2024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DB372145-B8AC-413F-810B-B7278E4000B0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Ondes acoustiques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>
            <a:normAutofit lnSpcReduction="10000"/>
          </a:bodyPr>
          <a:lstStyle/>
          <a:p>
            <a:pPr algn="l">
              <a:defRPr/>
            </a:pPr>
            <a:r>
              <a:rPr lang="fr-FR"/>
              <a:t>L2</a:t>
            </a:r>
            <a:endParaRPr/>
          </a:p>
          <a:p>
            <a:pPr algn="l">
              <a:defRPr/>
            </a:pPr>
            <a:endParaRPr lang="fr-FR"/>
          </a:p>
          <a:p>
            <a:pPr algn="l">
              <a:defRPr/>
            </a:pPr>
            <a:r>
              <a:rPr lang="fr-FR" u="sng"/>
              <a:t>Biblio:</a:t>
            </a:r>
            <a:endParaRPr lang="fr-FR"/>
          </a:p>
          <a:p>
            <a:pPr algn="l">
              <a:defRPr/>
            </a:pPr>
            <a:r>
              <a:rPr lang="fr-FR" i="1"/>
              <a:t>Tout-en-un PC-PC*</a:t>
            </a:r>
            <a:r>
              <a:rPr lang="fr-FR"/>
              <a:t>, Dunod</a:t>
            </a:r>
            <a:endParaRPr lang="fr-FR" i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1) Grandeurs énergétiques en acoustiques</a:t>
            </a:r>
            <a:endParaRPr/>
          </a:p>
        </p:txBody>
      </p:sp>
      <p:sp useBgFill="1"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fr-FR" b="0"/>
              <a:t>Equation de conservation de l’énergie acoustique: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lang="fr-FR" b="0" i="1">
                              <a:solidFill>
                                <a:srgbClr val="836967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ⅇ</m:t>
                          </m:r>
                        </m:num>
                        <m:den>
                          <m:r>
                            <m:rPr/>
                            <a:rPr lang="fr-FR" b="0" i="1"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b="0" i="1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 b="0" i="0">
                          <a:latin typeface="Cambria Math"/>
                        </a:rPr>
                        <m:t>div</m:t>
                      </m:r>
                      <m:acc>
                        <m:accPr>
                          <m:chr m:val="⃗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i="1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acc>
                      <m:r>
                        <m:rPr/>
                        <a:rPr lang="fr-FR" b="0" i="1">
                          <a:latin typeface="Cambria Math"/>
                        </a:rPr>
                        <m:t>=0</m:t>
                      </m:r>
                    </m:oMath>
                  </m:oMathPara>
                </a14:m>
              </mc:Choice>
              <mc:Fallback/>
            </mc:AlternateContent>
            <a:endParaRPr lang="fr-FR" baseline="-25000"/>
          </a:p>
          <a:p>
            <a:pPr marL="0" indent="0">
              <a:buNone/>
              <a:defRPr/>
            </a:pPr>
            <a:r>
              <a:rPr lang="fr-FR"/>
              <a:t>Avec: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acc>
                              <m:r>
                                <m:rPr/>
                                <a:rPr lang="fr-FR" b="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  <a:ea typeface="Cambria Math"/>
                                </a:rPr>
                                <m:t>𝑃𝑎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  <a:ea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e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𝑒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𝑒𝑐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+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𝑢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r>
              <a:rPr lang="fr-FR"/>
              <a:t>Et: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  <m:r>
                                <m:rPr/>
                                <a:rPr lang="fr-FR" b="0" i="1" baseline="-2500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  <m:r>
                                <m:rPr/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m:rPr/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m:rPr/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  <m:r>
                                <m:rPr/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alnScr m:val="off"/>
                                      <m:ctrlPr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/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sub>
                                    <m:sup>
                                      <m:r>
                                        <m:rPr/>
                                        <a:rPr lang="fr-FR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</p:txBody>
      </p:sp>
      <p:sp>
        <p:nvSpPr>
          <p:cNvPr id="8" name="ZoneTexte 7"/>
          <p:cNvSpPr txBox="1"/>
          <p:nvPr/>
        </p:nvSpPr>
        <p:spPr bwMode="auto">
          <a:xfrm>
            <a:off x="2073731" y="5648421"/>
            <a:ext cx="240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Densité volumique d’énergie interne</a:t>
            </a:r>
            <a:endParaRPr/>
          </a:p>
        </p:txBody>
      </p:sp>
      <p:cxnSp>
        <p:nvCxnSpPr>
          <p:cNvPr id="9" name="Connecteur droit 8"/>
          <p:cNvCxnSpPr>
            <a:stCxn id="8" idx="3"/>
          </p:cNvCxnSpPr>
          <p:nvPr/>
        </p:nvCxnSpPr>
        <p:spPr bwMode="auto">
          <a:xfrm flipV="1">
            <a:off x="4474031" y="5954367"/>
            <a:ext cx="1034140" cy="479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 bwMode="auto">
          <a:xfrm>
            <a:off x="2073731" y="4519124"/>
            <a:ext cx="240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Densité volumique d’énergie cinétique</a:t>
            </a:r>
            <a:endParaRPr/>
          </a:p>
        </p:txBody>
      </p:sp>
      <p:cxnSp>
        <p:nvCxnSpPr>
          <p:cNvPr id="16" name="Connecteur droit 15"/>
          <p:cNvCxnSpPr>
            <a:stCxn id="15" idx="3"/>
          </p:cNvCxnSpPr>
          <p:nvPr/>
        </p:nvCxnSpPr>
        <p:spPr bwMode="auto">
          <a:xfrm>
            <a:off x="4474031" y="4873067"/>
            <a:ext cx="947055" cy="268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10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2) Intensité sonore</a:t>
            </a:r>
            <a:endParaRPr/>
          </a:p>
        </p:txBody>
      </p:sp>
      <p:graphicFrame>
        <p:nvGraphicFramePr>
          <p:cNvPr id="3" name="Tableau 2"/>
          <p:cNvGraphicFramePr>
            <a:graphicFrameLocks xmlns:a="http://schemas.openxmlformats.org/drawingml/2006/main" noGrp="1"/>
          </p:cNvGraphicFramePr>
          <p:nvPr/>
        </p:nvGraphicFramePr>
        <p:xfrm>
          <a:off x="2474685" y="2082573"/>
          <a:ext cx="7242630" cy="34747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{F5AB1C69-6EDB-4FF4-983F-18BD219EF322}</a:tableStyleId>
              </a:tblPr>
              <a:tblGrid>
                <a:gridCol w="2414210"/>
                <a:gridCol w="2414210"/>
                <a:gridCol w="2414210"/>
              </a:tblGrid>
              <a:tr h="370840">
                <a:tc>
                  <a:txBody>
                    <a:bodyPr/>
                    <a:p>
                      <a:pPr>
                        <a:defRPr/>
                      </a:pPr>
                      <a:endParaRPr lang="fr-FR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Intensité sonore (W.m</a:t>
                      </a:r>
                      <a:r>
                        <a:rPr lang="fr-FR" sz="2000" baseline="30000"/>
                        <a:t>-2</a:t>
                      </a:r>
                      <a:r>
                        <a:rPr lang="fr-FR" sz="2000"/>
                        <a:t>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Niveau sonore (dB)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Seuil d’audition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Chuchotement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20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Forêt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40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Conversation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60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Cris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80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Marteau piqueur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100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Seuil de douleur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120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11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2) Intensité sonore</a:t>
            </a:r>
            <a:endParaRPr/>
          </a:p>
        </p:txBody>
      </p:sp>
      <p:graphicFrame>
        <p:nvGraphicFramePr>
          <p:cNvPr id="4" name="Espace réservé du contenu 3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3162300" y="3208814"/>
          <a:ext cx="5867399" cy="158496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{7DF18680-E054-41AD-8BC1-D1AEF772440D}</a:tableStyleId>
              </a:tblPr>
              <a:tblGrid>
                <a:gridCol w="1763487"/>
                <a:gridCol w="1367971"/>
                <a:gridCol w="1367971"/>
                <a:gridCol w="1367971"/>
              </a:tblGrid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0 dB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60 dB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120 dB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I (en W/m</a:t>
                      </a:r>
                      <a:r>
                        <a:rPr lang="fr-FR" sz="2000" baseline="30000"/>
                        <a:t>-2</a:t>
                      </a:r>
                      <a:r>
                        <a:rPr lang="fr-FR" sz="2000"/>
                        <a:t>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10</a:t>
                      </a:r>
                      <a:r>
                        <a:rPr lang="fr-FR" sz="2000" baseline="30000"/>
                        <a:t>-6</a:t>
                      </a:r>
                      <a:endParaRPr lang="fr-FR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1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P</a:t>
                      </a:r>
                      <a:r>
                        <a:rPr lang="fr-FR" sz="2000" baseline="-25000"/>
                        <a:t>m</a:t>
                      </a:r>
                      <a:r>
                        <a:rPr lang="fr-FR" sz="2000"/>
                        <a:t> (en Pa)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2.8 x 10</a:t>
                      </a:r>
                      <a:r>
                        <a:rPr lang="fr-FR" sz="2000" baseline="30000"/>
                        <a:t>-5</a:t>
                      </a:r>
                      <a:endParaRPr lang="fr-FR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2.8 x 10</a:t>
                      </a:r>
                      <a:r>
                        <a:rPr lang="fr-FR" sz="2000" baseline="30000"/>
                        <a:t>-2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28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2000"/>
                        <a:t>V</a:t>
                      </a:r>
                      <a:r>
                        <a:rPr lang="fr-FR" sz="2000" baseline="-25000"/>
                        <a:t>m</a:t>
                      </a:r>
                      <a:r>
                        <a:rPr lang="fr-FR" sz="2000"/>
                        <a:t> (en m.s</a:t>
                      </a:r>
                      <a:r>
                        <a:rPr lang="fr-FR" sz="2000" baseline="30000"/>
                        <a:t>-1</a:t>
                      </a:r>
                      <a:r>
                        <a:rPr lang="fr-FR" sz="2000"/>
                        <a:t>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7 x 10</a:t>
                      </a:r>
                      <a:r>
                        <a:rPr lang="fr-FR" sz="2000" baseline="30000"/>
                        <a:t>-8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7 x 10</a:t>
                      </a:r>
                      <a:r>
                        <a:rPr lang="fr-FR" sz="2000" baseline="30000"/>
                        <a:t>-5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7 x 10</a:t>
                      </a:r>
                      <a:r>
                        <a:rPr lang="fr-FR" sz="2000" baseline="30000"/>
                        <a:t>-2</a:t>
                      </a:r>
                      <a:endParaRPr lang="fr-FR" sz="20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contenu 2"/>
          <p:cNvSpPr txBox="1"/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fr-FR" b="1"/>
              <a:t>Pour une OPPH: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12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 sz="4000"/>
              <a:t>III. 3) Réflexion et réfraction d’une OPPH sonore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426038"/>
            <a:ext cx="10515600" cy="47509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bar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  <m:acc>
                                <m:accPr>
                                  <m:chr m:val="⃗"/>
                                  <m:ctrlPr>
                                    <a:rPr lang="fr-FR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fr-FR" sz="2400"/>
              <a:t>	et	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b="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fr-FR" sz="2400"/>
              <a:t>	avec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m:rPr/>
                        <a:rPr lang="fr-FR" sz="2400" b="0" i="1">
                          <a:latin typeface="Cambria Math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 sz="2400"/>
          </a:p>
          <a:p>
            <a:pPr marL="0" indent="0">
              <a:buNone/>
              <a:defRPr/>
            </a:pPr>
            <a:endParaRPr lang="fr-FR" sz="2400" i="1">
              <a:latin typeface="Cambria Math"/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bar>
                        <m:barPr>
                          <m:pos m:val="bot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bar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𝑟</m:t>
                          </m:r>
                        </m:e>
                      </m:bar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bar>
                            <m:barPr>
                              <m:pos m:val="bot"/>
                              <m:ctrlPr>
                                <a:rPr lang="fr-FR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fr-FR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𝑟</m:t>
                                  </m:r>
                                </m:sub>
                              </m:sSub>
                            </m:e>
                          </m:bar>
                        </m:num>
                        <m:den>
                          <m:bar>
                            <m:barPr>
                              <m:pos m:val="bot"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bar>
                        </m:den>
                      </m:f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m:rPr/>
                            <a:rPr lang="fr-FR" sz="2400" b="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m:rPr/>
                            <a:rPr lang="fr-FR" sz="2400" b="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fr-FR" sz="2400"/>
              <a:t>			et	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bar>
                        <m:barPr>
                          <m:pos m:val="bot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barPr>
                        <m:e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𝑡</m:t>
                          </m:r>
                        </m:e>
                      </m:bar>
                      <m:r>
                        <m:rPr/>
                        <a:rPr lang="fr-FR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bar>
                            <m:barPr>
                              <m:pos m:val="bot"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sz="2400" b="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bar>
                        </m:num>
                        <m:den>
                          <m:bar>
                            <m:barPr>
                              <m:pos m:val="bot"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bar>
                        </m:den>
                      </m:f>
                      <m:r>
                        <m:rPr/>
                        <a:rPr lang="fr-FR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2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m:rPr/>
                            <a:rPr lang="fr-FR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</mc:Choice>
              <mc:Fallback/>
            </mc:AlternateContent>
            <a:endParaRPr lang="fr-FR" sz="2400"/>
          </a:p>
          <a:p>
            <a:pPr marL="0" indent="0">
              <a:buNone/>
              <a:defRPr/>
            </a:pPr>
            <a:endParaRPr lang="fr-FR" sz="2400"/>
          </a:p>
          <a:p>
            <a:pPr marL="0" indent="0">
              <a:buNone/>
              <a:defRPr/>
            </a:pPr>
            <a:endParaRPr lang="fr-FR" sz="2400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400" b="0" i="1">
                          <a:latin typeface="Cambria Math"/>
                        </a:rPr>
                        <m:t>𝑅</m:t>
                      </m:r>
                      <m:r>
                        <m:rPr/>
                        <a:rPr lang="fr-FR" sz="2400" b="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b="0" i="1">
                                  <a:latin typeface="Cambria Math"/>
                                  <a:ea typeface="Cambria Math"/>
                                </a:rPr>
                                <m:t>𝓟</m:t>
                              </m:r>
                            </m:e>
                            <m:sub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  <a:ea typeface="Cambria Math"/>
                                </a:rPr>
                                <m:t>𝓟</m:t>
                              </m:r>
                            </m:e>
                            <m:sub>
                              <m:r>
                                <m:rPr/>
                                <a:rPr lang="fr-FR" sz="2400" b="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bar>
                            <m:barPr>
                              <m:pos m:val="bot"/>
                              <m:ctrlPr>
                                <a:rPr lang="fr-FR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𝑟</m:t>
                              </m:r>
                            </m:e>
                          </m:bar>
                        </m:e>
                      </m:d>
                      <m:r>
                        <m:rPr/>
                        <a:rPr lang="fr-FR" sz="2400" b="0" i="1" baseline="30000">
                          <a:latin typeface="Cambria Math"/>
                        </a:rPr>
                        <m:t>2</m:t>
                      </m:r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m:rPr/>
                            <a:rPr lang="fr-FR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r>
              <a:rPr lang="fr-FR" sz="2400"/>
              <a:t>		et	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400" b="0" i="1">
                          <a:latin typeface="Cambria Math"/>
                        </a:rPr>
                        <m:t>𝑇</m:t>
                      </m:r>
                      <m:r>
                        <m:rPr/>
                        <a:rPr lang="fr-FR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  <a:ea typeface="Cambria Math"/>
                                </a:rPr>
                                <m:t>𝓟</m:t>
                              </m:r>
                            </m:e>
                            <m:sub>
                              <m:r>
                                <m:rPr/>
                                <a:rPr lang="fr-FR" sz="2400" b="0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  <a:ea typeface="Cambria Math"/>
                                </a:rPr>
                                <m:t>𝓟</m:t>
                              </m:r>
                            </m:e>
                            <m:sub>
                              <m:r>
                                <m:rPr/>
                                <a:rPr lang="fr-FR" sz="240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m:rPr/>
                        <a:rPr lang="fr-FR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bar>
                            <m:barPr>
                              <m:pos m:val="bot"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arPr>
                            <m:e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𝑡</m:t>
                              </m:r>
                            </m:e>
                          </m:bar>
                        </m:e>
                      </m:d>
                      <m:r>
                        <m:rPr/>
                        <a:rPr lang="fr-FR" sz="2400" i="1" baseline="30000">
                          <a:latin typeface="Cambria Math"/>
                        </a:rPr>
                        <m:t>2</m:t>
                      </m:r>
                      <m:r>
                        <m:rPr/>
                        <a:rPr lang="fr-FR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400" b="0" i="1">
                              <a:latin typeface="Cambria Math"/>
                            </a:rPr>
                            <m:t>4</m:t>
                          </m:r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𝑍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fr-FR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r>
                            <m:rPr/>
                            <a:rPr lang="fr-FR" sz="2400" b="0" i="1" baseline="3000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fr-FR" sz="2400"/>
          </a:p>
        </p:txBody>
      </p:sp>
      <p:sp>
        <p:nvSpPr>
          <p:cNvPr id="4" name="ZoneTexte 3"/>
          <p:cNvSpPr txBox="1"/>
          <p:nvPr/>
        </p:nvSpPr>
        <p:spPr bwMode="auto">
          <a:xfrm>
            <a:off x="0" y="4567444"/>
            <a:ext cx="240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chemeClr val="tx2">
                    <a:lumMod val="75000"/>
                    <a:lumOff val="25000"/>
                  </a:schemeClr>
                </a:solidFill>
              </a:rPr>
              <a:t>Coefficient de réflexion en amplitude</a:t>
            </a:r>
            <a:endParaRPr/>
          </a:p>
        </p:txBody>
      </p:sp>
      <p:cxnSp>
        <p:nvCxnSpPr>
          <p:cNvPr id="5" name="Connecteur droit 4"/>
          <p:cNvCxnSpPr>
            <a:stCxn id="4" idx="0"/>
          </p:cNvCxnSpPr>
          <p:nvPr/>
        </p:nvCxnSpPr>
        <p:spPr bwMode="auto">
          <a:xfrm flipH="1" flipV="1">
            <a:off x="979714" y="4321629"/>
            <a:ext cx="220436" cy="2458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 bwMode="auto">
          <a:xfrm>
            <a:off x="5327196" y="4404159"/>
            <a:ext cx="2564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chemeClr val="tx2">
                    <a:lumMod val="75000"/>
                    <a:lumOff val="25000"/>
                  </a:schemeClr>
                </a:solidFill>
              </a:rPr>
              <a:t>Coefficient de transmission en amplitude</a:t>
            </a:r>
            <a:endParaRPr/>
          </a:p>
        </p:txBody>
      </p:sp>
      <p:cxnSp>
        <p:nvCxnSpPr>
          <p:cNvPr id="11" name="Connecteur droit 10"/>
          <p:cNvCxnSpPr>
            <a:stCxn id="10" idx="0"/>
          </p:cNvCxnSpPr>
          <p:nvPr/>
        </p:nvCxnSpPr>
        <p:spPr bwMode="auto">
          <a:xfrm flipV="1">
            <a:off x="6609668" y="4158344"/>
            <a:ext cx="615723" cy="2458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 bwMode="auto">
          <a:xfrm>
            <a:off x="156482" y="6176963"/>
            <a:ext cx="2243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chemeClr val="tx2">
                    <a:lumMod val="75000"/>
                    <a:lumOff val="25000"/>
                  </a:schemeClr>
                </a:solidFill>
              </a:rPr>
              <a:t>Coefficient de réflexion énergétique</a:t>
            </a:r>
            <a:endParaRPr/>
          </a:p>
        </p:txBody>
      </p:sp>
      <p:cxnSp>
        <p:nvCxnSpPr>
          <p:cNvPr id="16" name="Connecteur droit 15"/>
          <p:cNvCxnSpPr>
            <a:stCxn id="15" idx="0"/>
          </p:cNvCxnSpPr>
          <p:nvPr/>
        </p:nvCxnSpPr>
        <p:spPr bwMode="auto">
          <a:xfrm flipH="1" flipV="1">
            <a:off x="1099457" y="5943600"/>
            <a:ext cx="178934" cy="233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 bwMode="auto">
          <a:xfrm>
            <a:off x="5755141" y="6069519"/>
            <a:ext cx="2441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chemeClr val="tx2">
                    <a:lumMod val="75000"/>
                    <a:lumOff val="25000"/>
                  </a:schemeClr>
                </a:solidFill>
              </a:rPr>
              <a:t>Coefficient de transmission énergétique</a:t>
            </a:r>
            <a:endParaRPr/>
          </a:p>
        </p:txBody>
      </p:sp>
      <p:cxnSp>
        <p:nvCxnSpPr>
          <p:cNvPr id="20" name="Connecteur droit 19"/>
          <p:cNvCxnSpPr>
            <a:stCxn id="19" idx="0"/>
          </p:cNvCxnSpPr>
          <p:nvPr/>
        </p:nvCxnSpPr>
        <p:spPr bwMode="auto">
          <a:xfrm flipV="1">
            <a:off x="6976042" y="5791200"/>
            <a:ext cx="328272" cy="2783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13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/>
              <a:t>Thermodynamique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Phénomène de transport dont la diffusion thermique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Physique des ondes (équation d’onde, équation de d’Alembert, relation de dispersion)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Électromagnétisme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Mécanique des fluide : équation de Navier-Stokes, d’Euler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2) Equations fondamentales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Equation de conservation de la masse</a:t>
            </a:r>
            <a:endParaRPr/>
          </a:p>
          <a:p>
            <a:pPr>
              <a:defRPr/>
            </a:pPr>
            <a:endParaRPr lang="fr-FR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𝜕𝜌</m:t>
                          </m:r>
                        </m:num>
                        <m:den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div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3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2) Equations fondamentales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>
                <a:solidFill>
                  <a:schemeClr val="tx1"/>
                </a:solidFill>
              </a:rPr>
              <a:t>Equation mécanique:</a:t>
            </a:r>
            <a:r>
              <a:rPr lang="fr-FR">
                <a:solidFill>
                  <a:schemeClr val="tx1"/>
                </a:solidFill>
              </a:rPr>
              <a:t> équation d’Euler</a:t>
            </a:r>
            <a:endParaRPr/>
          </a:p>
          <a:p>
            <a:pPr>
              <a:defRPr/>
            </a:pPr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𝜌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num>
                            <m:den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𝜕</m:t>
                              </m:r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m:rPr/>
                            <a:rPr lang="fr-FR" b="0" i="1">
                              <a:latin typeface="Cambria Math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/>
                                </a:rPr>
                                <m:t>grad</m:t>
                              </m:r>
                            </m:e>
                          </m:acc>
                          <m:r>
                            <m:rPr/>
                            <a:rPr lang="fr-FR" b="0" i="1">
                              <a:latin typeface="Cambria Math"/>
                            </a:rPr>
                            <m:t>)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fr-FR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grad</m:t>
                          </m:r>
                        </m:e>
                      </m:acc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𝜌</m:t>
                      </m:r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4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2) Equations fondamentales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 b="1">
                <a:solidFill>
                  <a:schemeClr val="tx1"/>
                </a:solidFill>
              </a:rPr>
              <a:t>Equation thermodynamique</a:t>
            </a:r>
            <a:endParaRPr/>
          </a:p>
          <a:p>
            <a:pPr marL="0" indent="0">
              <a:buNone/>
              <a:defRPr/>
            </a:pPr>
            <a:r>
              <a:rPr lang="fr-FR">
                <a:solidFill>
                  <a:schemeClr val="tx1"/>
                </a:solidFill>
              </a:rPr>
              <a:t>Fluide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≡</m:t>
                      </m:r>
                    </m:oMath>
                  </m:oMathPara>
                </a14:m>
              </mc:Choice>
              <mc:Fallback/>
            </mc:AlternateContent>
            <a:r>
              <a:rPr lang="fr-FR">
                <a:solidFill>
                  <a:schemeClr val="tx1"/>
                </a:solidFill>
              </a:rPr>
              <a:t> système </a:t>
            </a:r>
            <a:r>
              <a:rPr lang="fr-FR">
                <a:solidFill>
                  <a:schemeClr val="tx1"/>
                </a:solidFill>
              </a:rPr>
              <a:t>divariant</a:t>
            </a:r>
            <a:r>
              <a:rPr lang="fr-FR">
                <a:solidFill>
                  <a:schemeClr val="tx1"/>
                </a:solidFill>
              </a:rPr>
              <a:t> donc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𝜌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𝜌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fr-FR">
                <a:solidFill>
                  <a:schemeClr val="tx1"/>
                </a:solidFill>
              </a:rPr>
              <a:t>D’où: 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ⅆ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𝜌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𝜕𝜌</m:t>
                                  </m:r>
                                </m:num>
                                <m:den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𝑑𝑃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𝜕𝜌</m:t>
                                  </m:r>
                                </m:num>
                                <m:den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ⅆ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fr-FR"/>
              <a:t>Avec le </a:t>
            </a:r>
            <a:r>
              <a:rPr lang="fr-FR" i="1"/>
              <a:t>coefficient de </a:t>
            </a:r>
            <a:r>
              <a:rPr lang="fr-FR" i="1"/>
              <a:t>compressiblité</a:t>
            </a:r>
            <a:r>
              <a:rPr lang="fr-FR" i="1"/>
              <a:t> isentropique</a:t>
            </a:r>
            <a:r>
              <a:rPr lang="fr-FR"/>
              <a:t> au repos:</a:t>
            </a:r>
            <a:endParaRPr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b>
                        <m:sSub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i="1">
                              <a:latin typeface="Cambria Math"/>
                            </a:rPr>
                            <m:t>𝜒</m:t>
                          </m:r>
                        </m:e>
                        <m:sub>
                          <m:r>
                            <m:rPr/>
                            <a:rPr lang="fr-FR" i="1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m:rPr/>
                        <a:rPr lang="fr-F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m:rPr>
                          <m:nor m:val="on"/>
                        </m:rPr>
                        <a:rPr lang="fr-FR"/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𝜕𝜌</m:t>
                                  </m:r>
                                </m:num>
                                <m:den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/>
                            <a:rPr lang="fr-FR" i="1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5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1) Equations fondamentales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𝜕𝜌</m:t>
                          </m:r>
                          <m:r>
                            <m:rPr/>
                            <a:rPr lang="fr-FR" b="0" i="1" baseline="-25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m:rPr/>
                        <a:rPr lang="fr-FR" i="1">
                          <a:latin typeface="Cambria Math"/>
                        </a:rPr>
                        <m:t>𝜌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0</m:t>
                      </m:r>
                      <m:func>
                        <m:func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div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      </m:t>
                      </m:r>
                      <m:d>
                        <m:dPr>
                          <m:ctrlPr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 b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 i="1">
              <a:solidFill>
                <a:schemeClr val="tx1"/>
              </a:solidFill>
              <a:latin typeface="Cambria Math"/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i="1">
                          <a:latin typeface="Cambria Math"/>
                        </a:rPr>
                        <m:t>𝜌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0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latin typeface="Cambria Math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num>
                        <m:den>
                          <m:r>
                            <m:rPr/>
                            <a:rPr lang="fr-FR" i="1"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/>
                        <a:rPr lang="fr-FR" i="1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fr-FR">
                              <a:latin typeface="Cambria Math"/>
                            </a:rPr>
                            <m:t>grad</m:t>
                          </m:r>
                        </m:e>
                      </m:acc>
                      <m:r>
                        <m:rPr/>
                        <a:rPr lang="fr-FR" i="1">
                          <a:latin typeface="Cambria Math"/>
                        </a:rPr>
                        <m:t>𝑃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𝑎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                (2)</m:t>
                      </m:r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 i="1">
              <a:latin typeface="Cambria Math"/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i="1">
                          <a:latin typeface="Cambria Math"/>
                        </a:rPr>
                        <m:t>𝜌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𝑎</m:t>
                      </m:r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/>
                        <a:rPr lang="fr-FR" i="1">
                          <a:latin typeface="Cambria Math"/>
                        </a:rPr>
                        <m:t>𝜌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0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i="1">
                              <a:latin typeface="Cambria Math"/>
                            </a:rPr>
                            <m:t>𝜒</m:t>
                          </m:r>
                        </m:e>
                        <m:sub>
                          <m:r>
                            <m:rPr/>
                            <a:rPr lang="fr-FR" i="1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m:rPr/>
                        <a:rPr lang="fr-FR" i="1">
                          <a:latin typeface="Cambria Math"/>
                        </a:rPr>
                        <m:t>𝑃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𝑎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                              (3)</m:t>
                      </m:r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unc>
                        <m:func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div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d>
                        </m:e>
                      </m:func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i="1">
                              <a:latin typeface="Cambria Math"/>
                            </a:rPr>
                            <m:t>𝜒</m:t>
                          </m:r>
                        </m:e>
                        <m:sub>
                          <m:r>
                            <m:rPr/>
                            <a:rPr lang="fr-FR" b="0" i="1">
                              <a:latin typeface="Cambria Math"/>
                            </a:rPr>
                            <m:t>𝑆</m:t>
                          </m:r>
                        </m:sub>
                      </m:sSub>
                      <m:f>
                        <m:f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latin typeface="Cambria Math"/>
                            </a:rPr>
                            <m:t>𝜕𝜌</m:t>
                          </m:r>
                          <m:r>
                            <m:rPr/>
                            <a:rPr lang="fr-FR" i="1" baseline="-2500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m:rPr/>
                            <a:rPr lang="fr-FR" i="1">
                              <a:latin typeface="Cambria Math"/>
                            </a:rPr>
                            <m:t>𝜕</m:t>
                          </m:r>
                          <m:r>
                            <m:rPr/>
                            <a:rPr lang="fr-FR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b="0" i="1">
                          <a:latin typeface="Cambria Math"/>
                        </a:rPr>
                        <m:t>         </m:t>
                      </m:r>
                      <m:d>
                        <m:dPr>
                          <m:ctrlPr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 b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6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2) Vitesse de propagation</a:t>
            </a:r>
            <a:endParaRPr/>
          </a:p>
        </p:txBody>
      </p:sp>
      <p:graphicFrame>
        <p:nvGraphicFramePr>
          <p:cNvPr id="4" name="Espace réservé du contenu 3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2438400" y="2599656"/>
          <a:ext cx="7315200" cy="1584960"/>
        </p:xfrm>
        <a:graphic>
          <a:graphicData uri="http://schemas.openxmlformats.org/drawingml/2006/table">
            <a:tbl>
              <a:tblPr firstRow="1" firstCol="0" lastRow="0" lastCol="0" bandRow="0" bandCol="0">
                <a:tableStyleId>{5C22544A-7EE6-4342-B048-85BDC9FD1C3A}</a:tableStyleId>
              </a:tblPr>
              <a:tblGrid>
                <a:gridCol w="3657600"/>
                <a:gridCol w="3657600"/>
              </a:tblGrid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Milieu</a:t>
                      </a:r>
                      <a:endParaRPr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Vitesse du son à 20 °C (m.s</a:t>
                      </a:r>
                      <a:r>
                        <a:rPr lang="fr-FR" sz="2000" baseline="30000"/>
                        <a:t>-1</a:t>
                      </a:r>
                      <a:r>
                        <a:rPr lang="fr-FR" sz="2000"/>
                        <a:t>)</a:t>
                      </a:r>
                      <a:endParaRPr lang="fr-FR" sz="2000" baseline="30000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Air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340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Eau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1430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Fer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fr-FR" sz="2000"/>
                        <a:t>4900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7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4) Cas d’une OPPH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fr-FR" sz="2400">
                                  <a:latin typeface="Cambria Math"/>
                                </a:rPr>
                                <m:t>Re</m:t>
                              </m:r>
                              <m:d>
                                <m:d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bar>
                                    <m:barPr>
                                      <m:pos m:val="bot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bar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𝑣</m:t>
                                          </m:r>
                                        </m:e>
                                      </m:acc>
                                    </m:e>
                                  </m:bar>
                                </m:e>
                              </m:d>
                            </m:e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𝑃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𝑎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fr-FR" sz="2400">
                                  <a:latin typeface="Cambria Math"/>
                                </a:rPr>
                                <m:t>Re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(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m:rPr/>
                                    <a:rPr lang="fr-FR" sz="2400" i="1" baseline="-2500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  <m:r>
                        <m:rPr/>
                        <a:rPr lang="fr-FR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fr-FR" sz="2400" b="0"/>
              <a:t>		avec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𝑣</m:t>
                                      </m:r>
                                    </m:e>
                                  </m:acc>
                                </m:e>
                              </m:bar>
                              <m:r>
                                <m:rPr/>
                                <a:rPr lang="fr-FR" sz="2400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𝑣</m:t>
                                      </m:r>
                                      <m:r>
                                        <m:rPr/>
                                        <a:rPr lang="fr-FR" sz="2400" i="1" baseline="-25000">
                                          <a:latin typeface="Cambria Math"/>
                                        </a:rPr>
                                        <m:t>𝑚</m:t>
                                      </m:r>
                                    </m:e>
                                  </m:acc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bot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bar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e>
                                  </m:ba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m:rPr/>
                                    <a:rPr lang="fr-FR" sz="2400" i="1" baseline="-2500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bar>
                              <m:r>
                                <m:rPr/>
                                <a:rPr lang="fr-FR" sz="2400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m:rPr/>
                                    <a:rPr lang="fr-FR" sz="2400" i="1" baseline="-2500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bar>
                              <m:sSup>
                                <m:sSup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𝑤𝑡</m:t>
                                  </m: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−</m:t>
                                  </m:r>
                                  <m:bar>
                                    <m:barPr>
                                      <m:pos m:val="bot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bar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fr-FR" sz="240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/>
                                            <a:rPr lang="fr-FR" sz="24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e>
                                  </m:bar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.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  <m:r>
                        <m:rPr/>
                        <a:rPr lang="fr-FR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fr-FR" sz="2400"/>
              <a:t>	</a:t>
            </a:r>
            <a:r>
              <a:rPr lang="fr-FR" sz="2400" i="1">
                <a:latin typeface="Cambria Math"/>
              </a:rPr>
              <a:t>	</a:t>
            </a:r>
            <a:r>
              <a:rPr lang="fr-FR" sz="2400" i="1">
                <a:latin typeface="Cambria Math"/>
              </a:rPr>
              <a:t>	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𝑂𝑀</m:t>
                                  </m:r>
                                </m:e>
                              </m:acc>
                            </m:e>
                            <m:e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fr-FR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/>
                                        <a:rPr lang="fr-FR" sz="2400" i="1">
                                          <a:latin typeface="Cambria Math"/>
                                        </a:rPr>
                                        <m:t>𝑘</m:t>
                                      </m:r>
                                    </m:e>
                                  </m:acc>
                                </m:e>
                              </m:ba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=</m:t>
                              </m:r>
                              <m:bar>
                                <m:barPr>
                                  <m:pos m:val="bot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ar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bar>
                              <m:acc>
                                <m:accPr>
                                  <m:chr m:val="⃗"/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i"/>
                                    </m:r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>n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 sz="2400" b="0" i="1">
              <a:latin typeface="Cambria Math"/>
            </a:endParaRPr>
          </a:p>
          <a:p>
            <a:pPr marL="0" indent="0">
              <a:buNone/>
              <a:defRPr/>
            </a:pPr>
            <a:endParaRPr lang="fr-FR" sz="2400" b="0" i="1" u="sng">
              <a:latin typeface="Cambria Math"/>
            </a:endParaRPr>
          </a:p>
          <a:p>
            <a:pPr marL="0" indent="0">
              <a:buNone/>
              <a:defRPr/>
            </a:pPr>
            <a:r>
              <a:rPr lang="fr-FR" sz="2400" b="0" u="sng"/>
              <a:t>Impédance acoustique:</a:t>
            </a:r>
            <a:r>
              <a:rPr lang="fr-FR" sz="2400" b="0"/>
              <a:t>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400" b="0" i="1">
                          <a:latin typeface="Cambria Math"/>
                        </a:rPr>
                        <m:t>𝑍</m:t>
                      </m:r>
                      <m:r>
                        <m:rPr/>
                        <a:rPr lang="fr-FR" sz="2400" b="0" i="1" baseline="-25000">
                          <a:latin typeface="Cambria Math"/>
                        </a:rPr>
                        <m:t>𝑎</m:t>
                      </m:r>
                      <m:r>
                        <m:rPr/>
                        <a:rPr lang="fr-FR" sz="2400" b="0" i="1">
                          <a:latin typeface="Cambria Math"/>
                        </a:rPr>
                        <m:t>= </m:t>
                      </m:r>
                      <m:r>
                        <m:rPr/>
                        <a:rPr lang="fr-FR" sz="2400" i="1">
                          <a:latin typeface="Cambria Math"/>
                        </a:rPr>
                        <m:t>𝜌</m:t>
                      </m:r>
                      <m:r>
                        <m:rPr/>
                        <a:rPr lang="fr-FR" sz="2400" b="0" i="1" baseline="-25000">
                          <a:latin typeface="Cambria Math"/>
                        </a:rPr>
                        <m:t>0</m:t>
                      </m:r>
                      <m:r>
                        <m:rPr/>
                        <a:rPr lang="fr-FR" sz="2400" b="0" i="1">
                          <a:latin typeface="Cambria Math"/>
                        </a:rPr>
                        <m:t>𝑐</m:t>
                      </m:r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4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𝜒</m:t>
                              </m:r>
                            </m:e>
                            <m:sub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  <m:r>
                            <m:rPr/>
                            <a:rPr lang="fr-FR" sz="2400" b="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400" i="1">
                              <a:latin typeface="Cambria Math"/>
                            </a:rPr>
                            <m:t>𝜌</m:t>
                          </m:r>
                          <m:r>
                            <m:rPr/>
                            <a:rPr lang="fr-FR" sz="2400" i="1" baseline="-25000">
                              <a:latin typeface="Cambria Math"/>
                            </a:rPr>
                            <m:t>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𝜌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0</m:t>
                              </m:r>
                            </m:e>
                          </m:rad>
                        </m:den>
                      </m:f>
                      <m:r>
                        <m:rPr/>
                        <a:rPr lang="fr-FR" sz="2400" b="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f>
                            <m:fPr>
                              <m:ctrlPr>
                                <a:rPr lang="fr-FR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𝜌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fr-FR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m:rPr/>
                                    <a:rPr lang="fr-FR" sz="2400" i="1">
                                      <a:latin typeface="Cambria Math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</mc:Choice>
              <mc:Fallback/>
            </mc:AlternateContent>
            <a:endParaRPr/>
          </a:p>
          <a:p>
            <a:pPr marL="0" indent="0">
              <a:buNone/>
              <a:defRPr/>
            </a:pPr>
            <a:endParaRPr lang="fr-FR" sz="2400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𝜌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0 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𝑙𝑖𝑞𝑢𝑖𝑑𝑒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≫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𝜌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0 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𝑔𝑎𝑧</m:t>
                              </m:r>
                              <m:r>
                                <m:rPr>
                                  <m:nor m:val="on"/>
                                </m:rPr>
                                <a:rPr lang="fr-FR" sz="2400"/>
                                <m:t>  </m:t>
                              </m:r>
                            </m:e>
                            <m:e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𝑐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𝑙𝑖𝑞𝑢𝑖𝑑𝑒</m:t>
                              </m:r>
                              <m:r>
                                <m:rPr/>
                                <a:rPr lang="fr-FR" sz="2400" b="0" i="1">
                                  <a:latin typeface="Cambria Math"/>
                                </a:rPr>
                                <m:t>&gt;</m:t>
                              </m:r>
                              <m:r>
                                <m:rPr/>
                                <a:rPr lang="fr-FR" sz="2400" i="1">
                                  <a:latin typeface="Cambria Math"/>
                                </a:rPr>
                                <m:t>𝑐</m:t>
                              </m:r>
                              <m:r>
                                <m:rPr/>
                                <a:rPr lang="fr-FR" sz="2400" i="1" baseline="-25000">
                                  <a:latin typeface="Cambria Math"/>
                                </a:rPr>
                                <m:t>𝑔𝑎𝑧</m:t>
                              </m:r>
                              <m:r>
                                <m:rPr>
                                  <m:nor m:val="on"/>
                                </m:rPr>
                                <a:rPr lang="fr-FR" sz="2400"/>
                                <m:t> </m:t>
                              </m:r>
                            </m:e>
                          </m:eqArr>
                        </m:e>
                      </m:d>
                      <m:r>
                        <m:rPr/>
                        <a:rPr lang="fr-FR" sz="2400" b="0" i="1">
                          <a:latin typeface="Cambria Math"/>
                        </a:rPr>
                        <m:t>  </m:t>
                      </m:r>
                      <m:r>
                        <m:rPr/>
                        <a:rPr lang="fr-FR" sz="2400" b="1" i="1">
                          <a:latin typeface="Cambria Math"/>
                        </a:rPr>
                        <m:t>⇒</m:t>
                      </m:r>
                      <m:r>
                        <m:rPr/>
                        <a:rPr lang="fr-FR" sz="2400" b="1" i="1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fr-FR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400" b="1" i="1">
                              <a:latin typeface="Cambria Math"/>
                            </a:rPr>
                            <m:t>𝒁</m:t>
                          </m:r>
                        </m:e>
                        <m:sub>
                          <m:sSub>
                            <m:sSubPr>
                              <m:ctrlPr>
                                <a:rPr lang="fr-FR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m:rPr/>
                                <a:rPr lang="fr-FR" sz="2400" b="1" i="1">
                                  <a:latin typeface="Cambria Math"/>
                                </a:rPr>
                                <m:t>𝒍𝒊𝒒𝒖𝒊𝒅𝒆</m:t>
                              </m:r>
                            </m:sub>
                          </m:sSub>
                        </m:sub>
                      </m:sSub>
                      <m:r>
                        <m:rPr/>
                        <a:rPr lang="fr-FR" sz="2400" b="1" i="1">
                          <a:latin typeface="Cambria Math"/>
                        </a:rPr>
                        <m:t>≫</m:t>
                      </m:r>
                      <m:sSub>
                        <m:sSubPr>
                          <m:ctrlPr>
                            <a:rPr lang="fr-FR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400" b="1" i="1">
                              <a:latin typeface="Cambria Math"/>
                            </a:rPr>
                            <m:t>𝒁</m:t>
                          </m:r>
                        </m:e>
                        <m:sub>
                          <m:sSub>
                            <m:sSubPr>
                              <m:ctrlPr>
                                <a:rPr lang="fr-FR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4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m:rPr/>
                                <a:rPr lang="fr-FR" sz="2400" b="1" i="1">
                                  <a:latin typeface="Cambria Math"/>
                                </a:rPr>
                                <m:t>𝒈𝒂𝒛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</mc:Choice>
              <mc:Fallback/>
            </mc:AlternateContent>
            <a:endParaRPr lang="fr-FR" sz="2400" b="1" baseline="-250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8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1) Grandeurs énergétiques en acoustiques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b="0" i="1">
                          <a:latin typeface="Cambria Math"/>
                        </a:rPr>
                        <m:t>𝑑𝐸</m:t>
                      </m:r>
                      <m:r>
                        <m:rPr/>
                        <a:rPr lang="fr-FR" b="0" i="1">
                          <a:latin typeface="Cambria Math"/>
                        </a:rPr>
                        <m:t>=</m:t>
                      </m:r>
                      <m:r>
                        <m:rPr/>
                        <a:rPr lang="fr-FR" b="0" i="1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fr-FR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fr-FR" b="0" i="1">
                              <a:latin typeface="Cambria Math"/>
                            </a:rPr>
                            <m:t>𝑀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, 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m:rPr/>
                        <a:rPr lang="fr-FR" b="0" i="1"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τ</m:t>
                      </m:r>
                      <m:r>
                        <m:rPr/>
                        <a:rPr lang="fr-FR" b="0" i="1" baseline="-25000">
                          <a:latin typeface="Cambria Math"/>
                        </a:rPr>
                        <m:t>𝑀</m:t>
                      </m:r>
                    </m:oMath>
                  </m:oMathPara>
                </a14:m>
              </mc:Choice>
              <mc:Fallback/>
            </mc:AlternateContent>
            <a:endParaRPr lang="fr-FR" baseline="-25000"/>
          </a:p>
          <a:p>
            <a:pPr marL="0" indent="0">
              <a:buNone/>
              <a:defRPr/>
            </a:pPr>
            <a:endParaRPr lang="fr-FR" baseline="-25000"/>
          </a:p>
          <a:p>
            <a:pPr marL="0" indent="0">
              <a:buNone/>
              <a:defRPr/>
            </a:pPr>
            <a:endParaRPr lang="fr-FR" baseline="-25000"/>
          </a:p>
          <a:p>
            <a:pPr marL="0" indent="0">
              <a:buNone/>
              <a:defRPr/>
            </a:pPr>
            <a:endParaRPr lang="fr-FR" baseline="-25000"/>
          </a:p>
          <a:p>
            <a:pPr marL="0" indent="0">
              <a:buNone/>
              <a:defRPr/>
            </a:pPr>
            <a:endParaRPr lang="fr-FR" baseline="-25000"/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i="1">
                          <a:latin typeface="Cambria Math"/>
                          <a:ea typeface="Cambria Math"/>
                        </a:rPr>
                        <m:t>𝓟</m:t>
                      </m:r>
                      <m:r>
                        <m:rPr/>
                        <a:rPr lang="fr-FR" b="0" i="1" baseline="-25000">
                          <a:latin typeface="Cambria Math"/>
                          <a:ea typeface="Cambria Math"/>
                        </a:rPr>
                        <m:t>𝑆</m:t>
                      </m:r>
                      <m:r>
                        <m:rPr/>
                        <a:rPr lang="fr-FR" b="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rgbClr val="836967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i="1">
                              <a:latin typeface="Cambria Math"/>
                            </a:rPr>
                            <m:t>𝛿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srgbClr val="836967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m:rPr/>
                                <a:rPr lang="fr-FR" b="0" i="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fr-FR" b="0" i="0">
                                  <a:latin typeface="Cambria Math"/>
                                </a:rPr>
                                <m:t>S</m:t>
                              </m:r>
                              <m:r>
                                <m:rPr/>
                                <a:rPr lang="fr-FR" b="0" i="0">
                                  <a:latin typeface="Cambria Math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lang="fr-FR" i="0">
                              <a:latin typeface="Cambria Math"/>
                            </a:rPr>
                            <m:t>ⅆ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/>
                        <a:rPr lang="fr-FR" i="0">
                          <a:latin typeface="Cambria Math"/>
                        </a:rPr>
                        <m:t>=</m:t>
                      </m:r>
                      <m:nary>
                        <m:naryPr>
                          <m:chr m:val="∬"/>
                          <m:grow m:val="off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b="0" i="1">
                              <a:latin typeface="Cambria Math"/>
                            </a:rPr>
                            <m:t>(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𝑆</m:t>
                          </m:r>
                          <m:r>
                            <m:rPr/>
                            <a:rPr lang="fr-FR" b="0" i="1">
                              <a:latin typeface="Cambria Math"/>
                            </a:rPr>
                            <m:t>)</m:t>
                          </m:r>
                        </m:sub>
                        <m:sup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fr-FR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acc>
                          <m:r>
                            <m:rPr/>
                            <a:rPr lang="fr-FR" b="0" i="1">
                              <a:latin typeface="Cambria Math"/>
                              <a:ea typeface="Cambria Math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b="0" i="0">
                                  <a:latin typeface="Cambria Math"/>
                                  <a:ea typeface="Cambria Math"/>
                                </a:rPr>
                                <m:t>d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</mc:Choice>
              <mc:Fallback/>
            </mc:AlternateContent>
            <a:endParaRPr lang="fr-FR"/>
          </a:p>
        </p:txBody>
      </p:sp>
      <p:sp>
        <p:nvSpPr>
          <p:cNvPr id="4" name="Ellipse 3"/>
          <p:cNvSpPr/>
          <p:nvPr/>
        </p:nvSpPr>
        <p:spPr bwMode="auto">
          <a:xfrm>
            <a:off x="1349829" y="2122714"/>
            <a:ext cx="1034142" cy="93617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Arc 4"/>
          <p:cNvSpPr/>
          <p:nvPr/>
        </p:nvSpPr>
        <p:spPr bwMode="auto">
          <a:xfrm rot="7504840">
            <a:off x="1185528" y="1400749"/>
            <a:ext cx="1177685" cy="1487472"/>
          </a:xfrm>
          <a:prstGeom prst="arc">
            <a:avLst>
              <a:gd name="adj1" fmla="val 16200000"/>
              <a:gd name="adj2" fmla="val 58672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5"/>
          <p:cNvSpPr txBox="1"/>
          <p:nvPr/>
        </p:nvSpPr>
        <p:spPr bwMode="auto">
          <a:xfrm>
            <a:off x="756557" y="2797276"/>
            <a:ext cx="729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sz="2800" b="0" i="1"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/>
                        </a:rPr>
                        <m:t>τ</m:t>
                      </m:r>
                      <m:r>
                        <m:rPr/>
                        <a:rPr lang="fr-FR" sz="2800" b="0" i="1" baseline="-25000">
                          <a:latin typeface="Cambria Math"/>
                        </a:rPr>
                        <m:t>𝑀</m:t>
                      </m:r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  <p:sp>
        <p:nvSpPr>
          <p:cNvPr id="7" name="ZoneTexte 6"/>
          <p:cNvSpPr txBox="1"/>
          <p:nvPr/>
        </p:nvSpPr>
        <p:spPr bwMode="auto">
          <a:xfrm>
            <a:off x="3233057" y="2545976"/>
            <a:ext cx="240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Énergie acoustique dans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sz="200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τ</m:t>
                      </m:r>
                      <m:r>
                        <m:rPr/>
                        <a:rPr lang="fr-FR" sz="2000" b="0" i="1" baseline="-2500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</mc:Choice>
              <mc:Fallback/>
            </mc:AlternateContent>
            <a:endParaRPr lang="fr-FR" sz="200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 flipV="1">
            <a:off x="4855029" y="2231571"/>
            <a:ext cx="160564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 bwMode="auto">
          <a:xfrm>
            <a:off x="5714999" y="2651547"/>
            <a:ext cx="2400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rgbClr val="C00000"/>
                </a:solidFill>
              </a:rPr>
              <a:t>Densité volumique d’énergie sonore</a:t>
            </a:r>
            <a:endParaRPr/>
          </a:p>
        </p:txBody>
      </p:sp>
      <p:cxnSp>
        <p:nvCxnSpPr>
          <p:cNvPr id="12" name="Connecteur droit 11"/>
          <p:cNvCxnSpPr>
            <a:stCxn id="11" idx="0"/>
          </p:cNvCxnSpPr>
          <p:nvPr/>
        </p:nvCxnSpPr>
        <p:spPr bwMode="auto">
          <a:xfrm flipH="1" flipV="1">
            <a:off x="6063342" y="2307771"/>
            <a:ext cx="851807" cy="3437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 bwMode="auto">
          <a:xfrm>
            <a:off x="462641" y="4335305"/>
            <a:ext cx="1034142" cy="93617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Arc 18"/>
          <p:cNvSpPr/>
          <p:nvPr/>
        </p:nvSpPr>
        <p:spPr bwMode="auto">
          <a:xfrm rot="20569531">
            <a:off x="-109549" y="4322490"/>
            <a:ext cx="2155849" cy="953720"/>
          </a:xfrm>
          <a:prstGeom prst="arc">
            <a:avLst>
              <a:gd name="adj1" fmla="val 16200000"/>
              <a:gd name="adj2" fmla="val 519274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 bwMode="auto">
          <a:xfrm flipV="1">
            <a:off x="1616527" y="4025460"/>
            <a:ext cx="108857" cy="415527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 bwMode="auto">
          <a:xfrm>
            <a:off x="1540325" y="3628913"/>
            <a:ext cx="729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fr-FR" sz="28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  <p:sp>
        <p:nvSpPr>
          <p:cNvPr id="23" name="ZoneTexte 22"/>
          <p:cNvSpPr txBox="1"/>
          <p:nvPr/>
        </p:nvSpPr>
        <p:spPr bwMode="auto">
          <a:xfrm>
            <a:off x="462641" y="5383126"/>
            <a:ext cx="1937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000" b="0" i="1">
                          <a:latin typeface="Cambria Math"/>
                        </a:rPr>
                        <m:t>(</m:t>
                      </m:r>
                      <m:r>
                        <m:rPr/>
                        <a:rPr lang="fr-FR" sz="2000" b="0" i="1">
                          <a:latin typeface="Cambria Math"/>
                        </a:rPr>
                        <m:t>𝑆</m:t>
                      </m:r>
                      <m:r>
                        <m:rPr/>
                        <a:rPr lang="fr-FR" sz="2000" b="0" i="1">
                          <a:latin typeface="Cambria Math"/>
                        </a:rPr>
                        <m:t>)</m:t>
                      </m:r>
                    </m:oMath>
                  </m:oMathPara>
                </a14:m>
              </mc:Choice>
              <mc:Fallback/>
            </mc:AlternateContent>
            <a:r>
              <a:rPr lang="fr-FR" sz="2000"/>
              <a:t> orienté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4076702" y="5049707"/>
            <a:ext cx="240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Énergie traversant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𝑆</m:t>
                      </m:r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</mc:Choice>
              <mc:Fallback/>
            </mc:AlternateContent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 pendant [t; </a:t>
            </a: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t+dt</a:t>
            </a:r>
            <a:r>
              <a:rPr lang="fr-FR" sz="2000">
                <a:solidFill>
                  <a:schemeClr val="tx2">
                    <a:lumMod val="75000"/>
                    <a:lumOff val="25000"/>
                  </a:schemeClr>
                </a:solidFill>
              </a:rPr>
              <a:t>]</a:t>
            </a:r>
            <a:endParaRPr/>
          </a:p>
        </p:txBody>
      </p:sp>
      <p:cxnSp>
        <p:nvCxnSpPr>
          <p:cNvPr id="30" name="Connecteur droit 29"/>
          <p:cNvCxnSpPr/>
          <p:nvPr/>
        </p:nvCxnSpPr>
        <p:spPr bwMode="auto">
          <a:xfrm flipV="1">
            <a:off x="5015593" y="4190065"/>
            <a:ext cx="394607" cy="8596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 bwMode="auto">
          <a:xfrm>
            <a:off x="6915149" y="4822196"/>
            <a:ext cx="24002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>
                <a:solidFill>
                  <a:srgbClr val="C00000"/>
                </a:solidFill>
              </a:rPr>
              <a:t>Vecteur densité de courant sonore</a:t>
            </a:r>
            <a:endParaRPr/>
          </a:p>
          <a:p>
            <a:pPr algn="ctr">
              <a:defRPr/>
            </a:pPr>
            <a:r>
              <a:rPr lang="fr-FR" sz="2000">
                <a:solidFill>
                  <a:srgbClr val="C00000"/>
                </a:solidFill>
              </a:rPr>
              <a:t>Vecteur de </a:t>
            </a:r>
            <a:r>
              <a:rPr lang="fr-FR" sz="2000">
                <a:solidFill>
                  <a:srgbClr val="C00000"/>
                </a:solidFill>
              </a:rPr>
              <a:t>Poynting</a:t>
            </a:r>
            <a:r>
              <a:rPr lang="fr-FR" sz="2000">
                <a:solidFill>
                  <a:srgbClr val="C00000"/>
                </a:solidFill>
              </a:rPr>
              <a:t> acoustique</a:t>
            </a:r>
            <a:endParaRPr/>
          </a:p>
        </p:txBody>
      </p:sp>
      <p:cxnSp>
        <p:nvCxnSpPr>
          <p:cNvPr id="32" name="Connecteur droit 31"/>
          <p:cNvCxnSpPr>
            <a:stCxn id="31" idx="0"/>
          </p:cNvCxnSpPr>
          <p:nvPr/>
        </p:nvCxnSpPr>
        <p:spPr bwMode="auto">
          <a:xfrm flipH="1" flipV="1">
            <a:off x="7263492" y="4478420"/>
            <a:ext cx="851807" cy="3437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 bwMode="auto">
          <a:xfrm>
            <a:off x="2331811" y="4445407"/>
            <a:ext cx="2163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0">
                <a:solidFill>
                  <a:schemeClr val="tx2">
                    <a:lumMod val="75000"/>
                    <a:lumOff val="25000"/>
                  </a:schemeClr>
                </a:solidFill>
              </a:rPr>
              <a:t>Puissance sonore à travers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𝑆</m:t>
                      </m:r>
                      <m:r>
                        <m:rPr/>
                        <a:rPr lang="fr-FR" sz="2000" b="0" i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</mc:Choice>
              <mc:Fallback/>
            </mc:AlternateContent>
            <a:endParaRPr lang="fr-FR" sz="200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8" name="Connecteur droit 37"/>
          <p:cNvCxnSpPr/>
          <p:nvPr/>
        </p:nvCxnSpPr>
        <p:spPr bwMode="auto">
          <a:xfrm flipV="1">
            <a:off x="4076702" y="4310470"/>
            <a:ext cx="190498" cy="167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Espace réservé du numéro de diapositive 4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2145-B8AC-413F-810B-B7278E4000B0}" type="slidenum">
              <a:rPr lang="fr-FR"/>
              <a:t>9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Ondes acoustiques</dc:title>
  <dc:creator>Constance Fourcade</dc:creator>
  <cp:lastModifiedBy/>
  <cp:revision>17</cp:revision>
  <dcterms:created xsi:type="dcterms:W3CDTF">2024-04-12T16:45:07Z</dcterms:created>
  <dcterms:modified xsi:type="dcterms:W3CDTF">2025-04-27T18:14:21Z</dcterms:modified>
</cp:coreProperties>
</file>