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79" d="100"/>
          <a:sy n="79" d="100"/>
        </p:scale>
        <p:origin x="850" y="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8BA5A84-1EEF-4679-B7D2-B87678836418}" type="datetimeFigureOut">
              <a:rPr lang="fr-FR"/>
              <a:t>05/06/2024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55CE75-80D8-4298-95F0-821CD55D6FB0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59D4715-6508-4976-AF7D-FC570A30EC11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0EE7C5F-4152-3D6B-3FBC-B2155540C199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517072C-9F25-2D6A-595B-1BDA7B7640B6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D4CAC9F-B290-C5AC-EE42-5E92DE323838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F03537F-AB73-984B-3D7E-6551515B7BEA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E446C6C-152D-C5D8-0349-AC86A11DE2BB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BC27CC7-B420-1C91-9700-DFF3CCBD0DD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7D28EB-5117-49EE-AD47-1FBEDBD66512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8654CD-6F00-4D16-9B8B-AA4E63F5F695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832FBFE-E81F-4D5F-A4D7-BE2CB9709177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189F10F-B1FD-4BDE-8610-058D62F7D6F4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AD04F9C-3DFE-4B57-B6F8-16DEBF02D210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C24462-DEF4-4385-ABA2-E114065B3791}" type="datetime1">
              <a:rPr lang="fr-FR"/>
              <a:t>05/06/2024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DB7C6DD-5801-4FDC-9157-7AB5B1C29EC2}" type="datetime1">
              <a:rPr lang="fr-FR"/>
              <a:t>05/06/2024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18CF8B-9732-40B1-9717-094058005367}" type="datetime1">
              <a:rPr lang="fr-FR"/>
              <a:t>05/06/2024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371F07A-53BD-4B52-AC08-1B3463F61A55}" type="datetime1">
              <a:rPr lang="fr-FR"/>
              <a:t>05/06/2024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220DFB1-0B52-4A22-A607-FE1024C148D8}" type="datetime1">
              <a:rPr lang="fr-FR"/>
              <a:t>05/06/2024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3D345C2-1F44-4525-BAC0-94B8CD7ED1E8}" type="datetime1">
              <a:rPr lang="fr-FR"/>
              <a:t>05/06/2024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8366D6EE-3479-4337-9724-B57B5C8D1F71}" type="datetime1">
              <a:rPr lang="fr-FR"/>
              <a:t>05/06/2024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5D415F13-E3B3-4502-8F3A-7A7967B3FBB1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Modèle de l’écoulement parfait d’un fluide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L2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lang="fr-FR"/>
              <a:t>Cinématique des fluides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Équation de Navier-Stokes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Viscosité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Nombre de Reynolds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Bilans en thermodynamique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Introduction	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Equation de Navier Stokes</a:t>
            </a:r>
            <a:endParaRPr/>
          </a:p>
          <a:p>
            <a:pPr>
              <a:defRPr/>
            </a:pPr>
            <a:endParaRPr lang="fr-FR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b="0" i="1">
                          <a:latin typeface="Cambria Math"/>
                        </a:rPr>
                        <m:t>𝜌</m:t>
                      </m:r>
                      <m:d>
                        <m:dPr>
                          <m:begChr m:val="["/>
                          <m:endChr m:val="]"/>
                          <m:ctrlPr>
                            <a:rPr lang="fr-FR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num>
                            <m:den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𝜕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m:rPr/>
                            <a:rPr lang="fr-FR" b="0" i="1">
                              <a:latin typeface="Cambria Math"/>
                            </a:rPr>
                            <m:t>+ </m:t>
                          </m:r>
                          <m:d>
                            <m:dPr>
                              <m:ctrlPr>
                                <a:rPr lang="fr-FR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.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𝑔𝑟𝑎𝑑</m:t>
                                  </m:r>
                                </m:e>
                              </m:acc>
                            </m:e>
                          </m:d>
                          <m:r>
                            <m:rPr/>
                            <a:rPr lang="fr-FR" b="0" i="1">
                              <a:latin typeface="Cambria Math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m:rPr/>
                        <a:rPr lang="fr-FR" b="0" i="1">
                          <a:latin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fr-FR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b="0" i="1">
                              <a:latin typeface="Cambria Math"/>
                            </a:rPr>
                            <m:t>𝑔𝑟𝑎𝑑</m:t>
                          </m:r>
                        </m:e>
                      </m:acc>
                      <m:r>
                        <m:rPr/>
                        <a:rPr lang="fr-FR" b="0" i="1">
                          <a:latin typeface="Cambria Math"/>
                        </a:rPr>
                        <m:t>𝑃</m:t>
                      </m:r>
                      <m:r>
                        <m:rPr/>
                        <a:rPr lang="fr-FR" b="0" i="1">
                          <a:latin typeface="Cambria Math"/>
                        </a:rPr>
                        <m:t>+</m:t>
                      </m:r>
                      <m:r>
                        <m:rPr/>
                        <a:rPr lang="fr-FR" b="0" i="1">
                          <a:latin typeface="Cambria Math"/>
                        </a:rPr>
                        <m:t>𝜌</m:t>
                      </m:r>
                      <m:acc>
                        <m:accPr>
                          <m:chr m:val="⃗"/>
                          <m:ctrlPr>
                            <a:rPr lang="fr-FR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b="0" i="1">
                              <a:latin typeface="Cambria Math"/>
                            </a:rPr>
                            <m:t>𝑔</m:t>
                          </m:r>
                        </m:e>
                      </m:acc>
                      <m:r>
                        <m:rPr/>
                        <a:rPr lang="fr-FR" b="0" i="1">
                          <a:latin typeface="Cambria Math"/>
                        </a:rPr>
                        <m:t>+</m:t>
                      </m:r>
                      <m:r>
                        <m:rPr/>
                        <a:rPr lang="fr-FR" b="0" i="1">
                          <a:latin typeface="Cambria Math"/>
                        </a:rPr>
                        <m:t>𝜂</m:t>
                      </m:r>
                      <m:r>
                        <m:rPr/>
                        <a:rPr lang="fr-FR" b="0" i="1">
                          <a:latin typeface="Cambria Math"/>
                          <a:ea typeface="Cambria Math"/>
                        </a:rPr>
                        <m:t>∆</m:t>
                      </m:r>
                      <m:acc>
                        <m:accPr>
                          <m:chr m:val="⃗"/>
                          <m:ctrlPr>
                            <a:rPr lang="fr-FR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b="0" i="1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/>
          </a:p>
        </p:txBody>
      </p:sp>
      <p:sp>
        <p:nvSpPr>
          <p:cNvPr id="4" name="Rectangle : coins arrondis 3"/>
          <p:cNvSpPr/>
          <p:nvPr/>
        </p:nvSpPr>
        <p:spPr bwMode="auto">
          <a:xfrm>
            <a:off x="3883842" y="2780907"/>
            <a:ext cx="1932495" cy="76357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 : coins arrondis 4"/>
          <p:cNvSpPr/>
          <p:nvPr/>
        </p:nvSpPr>
        <p:spPr bwMode="auto">
          <a:xfrm>
            <a:off x="8861980" y="2780907"/>
            <a:ext cx="791068" cy="76357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5"/>
          <p:cNvSpPr txBox="1"/>
          <p:nvPr/>
        </p:nvSpPr>
        <p:spPr bwMode="auto">
          <a:xfrm>
            <a:off x="4059810" y="3816628"/>
            <a:ext cx="2036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rgbClr val="0070C0"/>
                </a:solidFill>
              </a:rPr>
              <a:t>Terme convectif</a:t>
            </a:r>
            <a:endParaRPr/>
          </a:p>
        </p:txBody>
      </p:sp>
      <p:sp>
        <p:nvSpPr>
          <p:cNvPr id="8" name="ZoneTexte 7"/>
          <p:cNvSpPr txBox="1"/>
          <p:nvPr/>
        </p:nvSpPr>
        <p:spPr bwMode="auto">
          <a:xfrm>
            <a:off x="8567393" y="3816628"/>
            <a:ext cx="2036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rgbClr val="FF0000"/>
                </a:solidFill>
              </a:rPr>
              <a:t>Terme diffusif</a:t>
            </a:r>
            <a:endParaRPr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3</a:t>
            </a:fld>
            <a:endParaRPr lang="fr-FR"/>
          </a:p>
        </p:txBody>
      </p:sp>
      <p:sp>
        <p:nvSpPr>
          <p:cNvPr id="7" name="Accolade fermante 6"/>
          <p:cNvSpPr/>
          <p:nvPr/>
        </p:nvSpPr>
        <p:spPr bwMode="auto">
          <a:xfrm rot="5400000">
            <a:off x="6829281" y="3104386"/>
            <a:ext cx="465841" cy="1115070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6356988" y="3845811"/>
            <a:ext cx="1521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</a:rPr>
              <a:t>Forces volumiques de pression</a:t>
            </a:r>
            <a:endParaRPr/>
          </a:p>
        </p:txBody>
      </p:sp>
      <p:sp>
        <p:nvSpPr>
          <p:cNvPr id="11" name="ZoneTexte 10"/>
          <p:cNvSpPr txBox="1"/>
          <p:nvPr/>
        </p:nvSpPr>
        <p:spPr bwMode="auto">
          <a:xfrm>
            <a:off x="7572720" y="1738985"/>
            <a:ext cx="1521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</a:rPr>
              <a:t>Force volumique de pesanteur</a:t>
            </a:r>
            <a:endParaRPr/>
          </a:p>
        </p:txBody>
      </p:sp>
      <p:sp>
        <p:nvSpPr>
          <p:cNvPr id="12" name="Accolade fermante 11"/>
          <p:cNvSpPr/>
          <p:nvPr/>
        </p:nvSpPr>
        <p:spPr bwMode="auto">
          <a:xfrm rot="5400000">
            <a:off x="3111802" y="3640276"/>
            <a:ext cx="465841" cy="61284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fermante 12"/>
          <p:cNvSpPr/>
          <p:nvPr/>
        </p:nvSpPr>
        <p:spPr bwMode="auto">
          <a:xfrm rot="16199998">
            <a:off x="8100345" y="2588814"/>
            <a:ext cx="465841" cy="61284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2538716" y="4266258"/>
            <a:ext cx="164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</a:rPr>
              <a:t>Terme instationnaire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 3. Équation d’Euler – Effet Coanda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4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rcRect l="0" t="0" r="0" b="20688"/>
          <a:stretch/>
        </p:blipFill>
        <p:spPr bwMode="auto">
          <a:xfrm>
            <a:off x="4039129" y="2592900"/>
            <a:ext cx="8186738" cy="3781573"/>
          </a:xfrm>
          <a:prstGeom prst="rect">
            <a:avLst/>
          </a:prstGeom>
        </p:spPr>
      </p:pic>
      <p:pic>
        <p:nvPicPr>
          <p:cNvPr id="419521738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456736" y="3161770"/>
            <a:ext cx="4783206" cy="1785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 flipH="0" flipV="0">
            <a:off x="441324" y="365124"/>
            <a:ext cx="11373674" cy="1325562"/>
          </a:xfrm>
        </p:spPr>
        <p:txBody>
          <a:bodyPr/>
          <a:lstStyle/>
          <a:p>
            <a:pPr>
              <a:defRPr/>
            </a:pPr>
            <a:r>
              <a:rPr lang="fr-FR"/>
              <a:t>III.1. </a:t>
            </a:r>
            <a:r>
              <a:rPr lang="fr-FR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Formule de Torricelli – Vidange d’un réservoir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Hypothèses : écoulement</a:t>
            </a:r>
            <a:endParaRPr/>
          </a:p>
          <a:p>
            <a:pPr lvl="1">
              <a:defRPr/>
            </a:pPr>
            <a:r>
              <a:rPr lang="fr-FR"/>
              <a:t> parfait</a:t>
            </a:r>
            <a:endParaRPr/>
          </a:p>
          <a:p>
            <a:pPr lvl="1">
              <a:defRPr/>
            </a:pPr>
            <a:r>
              <a:rPr lang="fr-FR"/>
              <a:t>Incompressible</a:t>
            </a:r>
            <a:endParaRPr/>
          </a:p>
          <a:p>
            <a:pPr lvl="1">
              <a:defRPr/>
            </a:pPr>
            <a:r>
              <a:rPr lang="fr-FR"/>
              <a:t>Irrotationnel</a:t>
            </a:r>
            <a:endParaRPr/>
          </a:p>
          <a:p>
            <a:pPr lvl="1">
              <a:defRPr/>
            </a:pPr>
            <a:r>
              <a:rPr lang="fr-FR"/>
              <a:t>stationnaire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5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5400000">
            <a:off x="6662297" y="2090055"/>
            <a:ext cx="3143250" cy="33033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Hypothèses : écoulement</a:t>
            </a:r>
            <a:endParaRPr/>
          </a:p>
          <a:p>
            <a:pPr lvl="1">
              <a:defRPr/>
            </a:pPr>
            <a:r>
              <a:rPr lang="fr-FR"/>
              <a:t>Parfait</a:t>
            </a:r>
            <a:endParaRPr/>
          </a:p>
          <a:p>
            <a:pPr lvl="1">
              <a:defRPr/>
            </a:pPr>
            <a:r>
              <a:rPr lang="fr-FR"/>
              <a:t>Incompressible</a:t>
            </a:r>
            <a:endParaRPr/>
          </a:p>
          <a:p>
            <a:pPr lvl="1">
              <a:defRPr/>
            </a:pPr>
            <a:r>
              <a:rPr lang="fr-FR"/>
              <a:t>Stationnaire</a:t>
            </a:r>
            <a:endParaRPr/>
          </a:p>
          <a:p>
            <a:pPr lvl="1"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415F13-E3B3-4502-8F3A-7A7967B3FBB1}" type="slidenum">
              <a:rPr lang="fr-FR"/>
              <a:t>6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III.2. </a:t>
            </a:r>
            <a:r>
              <a:rPr lang="fr-FR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Effet Venturi – Mesure de débit, vitesse</a:t>
            </a:r>
            <a:endParaRPr/>
          </a:p>
        </p:txBody>
      </p:sp>
      <p:pic>
        <p:nvPicPr>
          <p:cNvPr id="118352776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4372432" y="2725208"/>
            <a:ext cx="6686092" cy="26458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8965000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99688944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6856531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6E922BC-A67B-7F2E-1609-A48692C87509}" type="slidenum">
              <a:rPr lang="fr-FR"/>
              <a:t/>
            </a:fld>
            <a:endParaRPr lang="fr-FR"/>
          </a:p>
        </p:txBody>
      </p:sp>
      <p:pic>
        <p:nvPicPr>
          <p:cNvPr id="2133615426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496299" y="1870074"/>
            <a:ext cx="3394874" cy="391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de l’écoulement parfait d’un fluide</dc:title>
  <dc:creator>Mathilda Maury</dc:creator>
  <cp:lastModifiedBy/>
  <cp:revision>15</cp:revision>
  <dcterms:created xsi:type="dcterms:W3CDTF">2024-04-25T20:04:05Z</dcterms:created>
  <dcterms:modified xsi:type="dcterms:W3CDTF">2025-04-09T15:39:17Z</dcterms:modified>
</cp:coreProperties>
</file>