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9" d="100"/>
          <a:sy n="79" d="100"/>
        </p:scale>
        <p:origin x="850" y="7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546A60-60DF-418A-B539-11CA079F14CD}" type="datetimeFigureOut">
              <a:rPr lang="fr-FR"/>
              <a:t>05/06/2024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012439-9795-474D-B1BA-0E61E1EE6CF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77D8CE8-FD29-6DED-FD13-69649959E680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4233859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82331471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9676753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138FB9F-9895-E3FF-0F10-B0938C948516}" type="slidenum">
              <a:rPr lang="fr-FR"/>
              <a:t/>
            </a:fld>
            <a:endParaRPr lang="fr-FR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989263B-949C-34B8-9B92-D58D96792EE1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DDEC3A1-C86F-E9CE-8751-90365685B04F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013363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505862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5822130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0B18C1-FBBE-EB8A-65EF-657E855EA28C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7E29D07-DC12-FDD3-DE27-D744F3DA9CDD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3C4D8EA-995F-46EC-DEE0-494C4FFA8C6B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7B4073-DB16-AD88-B63D-26D76205B766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081FB7-1DB3-EADE-DEF9-9AD9666DA2B2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06589C-50B9-072E-3641-AB23DC4DE18A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5409127-FF64-03EB-DB28-46E3EA6E325E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FE475F-0176-9D7E-50F7-42026F51DF31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D93A3C6-D0AA-445F-B5A1-68841AA4D8DF}" type="slidenum">
              <a:rPr lang="fr-FR"/>
              <a:t>8</a:t>
            </a:fld>
            <a:endParaRPr lang="fr-FR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CC3679-4468-46BE-9AB5-04DB3856150A}" type="datetime1">
              <a:rPr lang="fr-FR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94B3F63-C22B-4DA2-9C44-2F34D7CEAE74}" type="datetime1">
              <a:rPr lang="fr-FR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588996-89CE-43D7-9A38-9EE0E90726F4}" type="datetime1">
              <a:rPr lang="fr-FR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188530-1104-4880-858A-C63B4C3FA76E}" type="datetime1">
              <a:rPr lang="fr-FR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3034E7B-BEC9-4D3F-96E4-AB915EF0ACA4}" type="datetime1">
              <a:rPr lang="fr-FR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97E1E-D808-4AEF-87AB-266A06F7B2E3}" type="datetime1">
              <a:rPr lang="fr-FR"/>
              <a:t>05/06/2024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640D72-D5F8-4FA4-A599-9869D48984DD}" type="datetime1">
              <a:rPr lang="fr-FR"/>
              <a:t>05/06/2024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CA1D84-1C30-451F-AF1B-DAB7DD576B4E}" type="datetime1">
              <a:rPr lang="fr-FR"/>
              <a:t>05/06/2024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7F1EFC-B67A-41DB-9F76-EB594C77AC47}" type="datetime1">
              <a:rPr lang="fr-FR"/>
              <a:t>05/06/2024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733E70-9925-4AB1-8607-724B49BA0CF9}" type="datetime1">
              <a:rPr lang="fr-FR"/>
              <a:t>05/06/2024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DB9D58-C98D-4524-9E67-C04FE5E26C1B}" type="datetime1">
              <a:rPr lang="fr-FR"/>
              <a:t>05/06/2024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9807923B-AFCA-4E1C-9990-73AF41609BE2}" type="datetime1">
              <a:rPr lang="fr-FR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AA0B1EF9-24F9-467D-8AFA-44840289B044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Microscopies optiques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091897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II.3. Limites : critère de Rayleigh</a:t>
            </a:r>
            <a:endParaRPr/>
          </a:p>
        </p:txBody>
      </p:sp>
      <p:pic>
        <p:nvPicPr>
          <p:cNvPr id="41357385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989791" y="1384680"/>
            <a:ext cx="6391041" cy="5505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II.3. Limites</a:t>
            </a:r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9</a:t>
            </a:fld>
            <a:endParaRPr lang="fr-FR"/>
          </a:p>
        </p:txBody>
      </p:sp>
      <p:pic>
        <p:nvPicPr>
          <p:cNvPr id="4774995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785937" y="2059023"/>
            <a:ext cx="8931041" cy="3907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III.2. Principe de fonctionnement</a:t>
            </a:r>
            <a:endParaRPr/>
          </a:p>
        </p:txBody>
      </p:sp>
      <p:pic>
        <p:nvPicPr>
          <p:cNvPr id="6" name="Espace réservé du contenu 5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4100690" y="1387880"/>
            <a:ext cx="3019957" cy="489032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10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052131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II.1. Présentation</a:t>
            </a:r>
            <a:endParaRPr/>
          </a:p>
        </p:txBody>
      </p:sp>
      <p:pic>
        <p:nvPicPr>
          <p:cNvPr id="1920231574" name="Espace réservé du contenu 5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 rot="157208">
            <a:off x="2361710" y="1825624"/>
            <a:ext cx="7468578" cy="4351338"/>
          </a:xfrm>
        </p:spPr>
      </p:pic>
      <p:sp>
        <p:nvSpPr>
          <p:cNvPr id="139988255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137846-85FC-3F24-343A-BB0186915F01}" type="slidenum">
              <a:rPr lang="fr-FR"/>
              <a:t/>
            </a:fld>
            <a:endParaRPr lang="fr-FR"/>
          </a:p>
        </p:txBody>
      </p:sp>
      <p:sp>
        <p:nvSpPr>
          <p:cNvPr id="263011774" name="ZoneTexte 6"/>
          <p:cNvSpPr txBox="1"/>
          <p:nvPr/>
        </p:nvSpPr>
        <p:spPr bwMode="auto">
          <a:xfrm>
            <a:off x="972765" y="6231134"/>
            <a:ext cx="68093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/>
              <a:t>Bellier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Prérequis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Optique géométrique</a:t>
            </a:r>
            <a:endParaRPr/>
          </a:p>
          <a:p>
            <a:pPr>
              <a:defRPr/>
            </a:pPr>
            <a:r>
              <a:rPr lang="fr-FR"/>
              <a:t>Diffraction</a:t>
            </a:r>
            <a:endParaRPr/>
          </a:p>
          <a:p>
            <a:pPr>
              <a:defRPr/>
            </a:pPr>
            <a:r>
              <a:rPr lang="fr-FR"/>
              <a:t>Électromagnétisme</a:t>
            </a:r>
            <a:endParaRPr/>
          </a:p>
          <a:p>
            <a:pPr>
              <a:defRPr/>
            </a:pPr>
            <a:r>
              <a:rPr lang="fr-FR"/>
              <a:t>Ondes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I.1. Présentation</a:t>
            </a:r>
            <a:endParaRPr/>
          </a:p>
        </p:txBody>
      </p:sp>
      <p:sp>
        <p:nvSpPr>
          <p:cNvPr id="8" name="ZoneTexte 7"/>
          <p:cNvSpPr txBox="1"/>
          <p:nvPr/>
        </p:nvSpPr>
        <p:spPr bwMode="auto">
          <a:xfrm>
            <a:off x="6729672" y="5368663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/>
              <a:t>Objet placé dans le plan focal objet</a:t>
            </a:r>
            <a:endParaRPr/>
          </a:p>
        </p:txBody>
      </p:sp>
      <p:sp>
        <p:nvSpPr>
          <p:cNvPr id="9" name="ZoneTexte 8"/>
          <p:cNvSpPr txBox="1"/>
          <p:nvPr/>
        </p:nvSpPr>
        <p:spPr bwMode="auto">
          <a:xfrm>
            <a:off x="1423952" y="5294511"/>
            <a:ext cx="414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/>
              <a:t>Objet placé entre la lentille et le plan focal objet</a:t>
            </a:r>
            <a:endParaRPr/>
          </a:p>
        </p:txBody>
      </p:sp>
      <p:sp>
        <p:nvSpPr>
          <p:cNvPr id="10" name="ZoneTexte 9"/>
          <p:cNvSpPr txBox="1"/>
          <p:nvPr/>
        </p:nvSpPr>
        <p:spPr bwMode="auto">
          <a:xfrm>
            <a:off x="1823836" y="6492875"/>
            <a:ext cx="8544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/>
              <a:t>https://webetab.ac-bordeaux.fr/Etablissement/BDBorn/sections/postbac/prepasciences/physique/telech/docs20089/O7_2008-2009.pdf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7105" y="1796623"/>
            <a:ext cx="5247317" cy="319958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9617" y="1675953"/>
            <a:ext cx="5292044" cy="319958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II.1. Présentation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4</a:t>
            </a:fld>
            <a:endParaRPr lang="fr-FR"/>
          </a:p>
        </p:txBody>
      </p:sp>
      <p:pic>
        <p:nvPicPr>
          <p:cNvPr id="119875904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135348" y="277812"/>
            <a:ext cx="6584862" cy="595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II.1. Présentation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6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 bwMode="auto">
          <a:xfrm>
            <a:off x="7354111" y="2959100"/>
            <a:ext cx="40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‘</a:t>
            </a:r>
            <a:endParaRPr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6144640" y="3244333"/>
            <a:ext cx="40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‘</a:t>
            </a:r>
            <a:endParaRPr/>
          </a:p>
        </p:txBody>
      </p:sp>
      <p:pic>
        <p:nvPicPr>
          <p:cNvPr id="6129499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891769" y="1690687"/>
            <a:ext cx="7821703" cy="4444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II.1. Cercle oculaire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5</a:t>
            </a:fld>
            <a:endParaRPr lang="fr-FR"/>
          </a:p>
        </p:txBody>
      </p:sp>
      <p:pic>
        <p:nvPicPr>
          <p:cNvPr id="170843145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006218" y="2552248"/>
            <a:ext cx="8179562" cy="2953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243697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II.2. Caractéristiques</a:t>
            </a:r>
            <a:endParaRPr/>
          </a:p>
        </p:txBody>
      </p:sp>
      <p:sp>
        <p:nvSpPr>
          <p:cNvPr id="101921627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8DDE7A-E007-E4AD-536C-E1BDC06879F3}" type="slidenum">
              <a:rPr lang="fr-FR"/>
              <a:t/>
            </a:fld>
            <a:endParaRPr lang="fr-FR"/>
          </a:p>
        </p:txBody>
      </p:sp>
      <p:pic>
        <p:nvPicPr>
          <p:cNvPr id="1359810266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47899" y="1633536"/>
            <a:ext cx="7696199" cy="3590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II.3. Limites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Tâche d’Airy</a:t>
            </a:r>
            <a:endParaRPr/>
          </a:p>
        </p:txBody>
      </p:sp>
      <p:pic>
        <p:nvPicPr>
          <p:cNvPr id="4" name="Espace réservé du contenu 4" descr="Une image contenant capture d’écran, cercle, texte, diagramme&#10;&#10;Description générée automatiquement"/>
          <p:cNvPicPr>
            <a:picLocks noChangeAspect="1" noGrp="1"/>
          </p:cNvPicPr>
          <p:nvPr/>
        </p:nvPicPr>
        <p:blipFill>
          <a:blip r:embed="rId3"/>
          <a:srcRect l="23634" t="0" r="0" b="17724"/>
          <a:stretch/>
        </p:blipFill>
        <p:spPr bwMode="auto">
          <a:xfrm>
            <a:off x="4343400" y="1982556"/>
            <a:ext cx="3505199" cy="3657085"/>
          </a:xfrm>
          <a:prstGeom prst="rect">
            <a:avLst/>
          </a:prstGeom>
        </p:spPr>
      </p:pic>
      <p:pic>
        <p:nvPicPr>
          <p:cNvPr id="5" name="Espace réservé du contenu 4" descr="Une image contenant capture d’écran, cercle, texte, diagramme&#10;&#10;Description générée automatiquement"/>
          <p:cNvPicPr>
            <a:picLocks noChangeAspect="1"/>
          </p:cNvPicPr>
          <p:nvPr/>
        </p:nvPicPr>
        <p:blipFill>
          <a:blip r:embed="rId3"/>
          <a:srcRect l="23634" t="87907" r="0" b="6459"/>
          <a:stretch/>
        </p:blipFill>
        <p:spPr bwMode="auto">
          <a:xfrm>
            <a:off x="4343399" y="5636752"/>
            <a:ext cx="3505199" cy="250371"/>
          </a:xfrm>
          <a:prstGeom prst="rect">
            <a:avLst/>
          </a:prstGeom>
        </p:spPr>
      </p:pic>
      <p:pic>
        <p:nvPicPr>
          <p:cNvPr id="6" name="Espace réservé du contenu 4" descr="Une image contenant capture d’écran, cercle, texte, diagramme&#10;&#10;Description générée automatiquement"/>
          <p:cNvPicPr>
            <a:picLocks noChangeAspect="1"/>
          </p:cNvPicPr>
          <p:nvPr/>
        </p:nvPicPr>
        <p:blipFill>
          <a:blip r:embed="rId3"/>
          <a:srcRect l="-82" t="0" r="83244" b="17724"/>
          <a:stretch/>
        </p:blipFill>
        <p:spPr bwMode="auto">
          <a:xfrm>
            <a:off x="3570515" y="1982555"/>
            <a:ext cx="772885" cy="365708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 bwMode="auto">
          <a:xfrm>
            <a:off x="6095998" y="3490100"/>
            <a:ext cx="0" cy="49687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8" name="ZoneTexte 10"/>
          <p:cNvSpPr txBox="1"/>
          <p:nvPr/>
        </p:nvSpPr>
        <p:spPr bwMode="auto">
          <a:xfrm>
            <a:off x="5856514" y="2991236"/>
            <a:ext cx="2092349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fr-FR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fr-FR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/>
                            <a:rPr lang="fr-FR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𝑎𝑖𝑟𝑦</m:t>
                          </m:r>
                        </m:sub>
                      </m:sSub>
                      <m:r>
                        <m:rPr/>
                        <a:rPr lang="fr-FR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/>
                        <a:rPr lang="fr-FR" b="0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0.6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fr-FR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m:rPr/>
                            <a:rPr lang="fr-FR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fr-FR" b="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/>
                                <a:rPr lang="fr-FR" b="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𝑡𝑟𝑜𝑢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mc:Choice>
              <mc:Fallback/>
            </mc:AlternateContent>
            <a:endParaRPr lang="fr-FR">
              <a:solidFill>
                <a:schemeClr val="accent2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II.3. Limites : critère de Rayleigh</a:t>
            </a:r>
            <a:endParaRPr/>
          </a:p>
        </p:txBody>
      </p:sp>
      <p:pic>
        <p:nvPicPr>
          <p:cNvPr id="5" name="Espace réservé du contenu 4" descr="Une image contenant texte, ligne, écriture manuscrite, diagramme&#10;&#10;Description générée automatiquement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838200" y="1445658"/>
            <a:ext cx="10515600" cy="2259210"/>
          </a:xfrm>
        </p:spPr>
      </p:pic>
      <p:pic>
        <p:nvPicPr>
          <p:cNvPr id="7" name="Image 6" descr="Une image contenant dessin, écriture manuscrite, Dessin d’enfant, peinture&#10;&#10;Description générée automatiquement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946541" y="4058521"/>
            <a:ext cx="2165198" cy="2072599"/>
          </a:xfrm>
          <a:prstGeom prst="rect">
            <a:avLst/>
          </a:prstGeom>
        </p:spPr>
      </p:pic>
      <p:pic>
        <p:nvPicPr>
          <p:cNvPr id="9" name="Image 8" descr="Une image contenant dessin, écriture manuscrite, Dessin d’enfant, croquis&#10;&#10;Description générée automatiquement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367461" y="4058521"/>
            <a:ext cx="2115388" cy="2072599"/>
          </a:xfrm>
          <a:prstGeom prst="rect">
            <a:avLst/>
          </a:prstGeom>
        </p:spPr>
      </p:pic>
      <p:pic>
        <p:nvPicPr>
          <p:cNvPr id="11" name="Image 10" descr="Une image contenant écriture manuscrite, Dessin d’enfant&#10;&#10;Description générée automatiquement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01523" y="4058522"/>
            <a:ext cx="2102246" cy="207259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1241560" y="6131120"/>
            <a:ext cx="32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/>
              <a:t>Système optique stigmatique</a:t>
            </a:r>
            <a:endParaRPr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4814069" y="6131120"/>
            <a:ext cx="3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/>
              <a:t>Système optique avec diffraction</a:t>
            </a:r>
            <a:endParaRPr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8223810" y="6131119"/>
            <a:ext cx="361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/>
              <a:t>Système optique avec diffraction si A</a:t>
            </a:r>
            <a:r>
              <a:rPr lang="fr-FR" baseline="-25000"/>
              <a:t>1</a:t>
            </a:r>
            <a:r>
              <a:rPr lang="fr-FR"/>
              <a:t> et A</a:t>
            </a:r>
            <a:r>
              <a:rPr lang="fr-FR" baseline="-25000"/>
              <a:t>2</a:t>
            </a:r>
            <a:r>
              <a:rPr lang="fr-FR"/>
              <a:t> proches</a:t>
            </a:r>
            <a:endParaRPr lang="fr-FR" baseline="-25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0B1EF9-24F9-467D-8AFA-44840289B044}" type="slidenum">
              <a:rPr lang="fr-FR"/>
              <a:t>8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ONLYOFFICE/8.3.2.19</Application>
  <PresentationFormat>On-screen Show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Microscopie optique</dc:title>
  <dc:creator>Mathilda Maury</dc:creator>
  <cp:lastModifiedBy/>
  <cp:revision>19</cp:revision>
  <dcterms:created xsi:type="dcterms:W3CDTF">2024-05-31T07:04:45Z</dcterms:created>
  <dcterms:modified xsi:type="dcterms:W3CDTF">2025-06-03T06:41:36Z</dcterms:modified>
</cp:coreProperties>
</file>