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1.xml" ContentType="application/vnd.openxmlformats-officedocument.theme+xml"/>
  <Override PartName="/ppt/slideMasters/slideMaster10.xml" ContentType="application/vnd.openxmlformats-officedocument.presentationml.slideMaster+xml"/>
  <Override PartName="/ppt/notesSlides/notesSlide13.xml" ContentType="application/vnd.openxmlformats-officedocument.presentationml.notesSlide+xml"/>
  <Override PartName="/ppt/theme/theme5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2.xml" ContentType="application/vnd.openxmlformats-officedocument.theme+xml"/>
  <Override PartName="/ppt/theme/theme2.xml" ContentType="application/vnd.openxmlformats-officedocument.theme+xml"/>
  <Override PartName="/ppt/notesSlides/notesSlide1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Masters/slideMaster11.xml" ContentType="application/vnd.openxmlformats-officedocument.presentationml.slideMaster+xml"/>
  <Override PartName="/ppt/theme/theme9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slideMasters/slideMaster7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0" r:id="rId2"/>
    <p:sldMasterId id="2147483652" r:id="rId3"/>
    <p:sldMasterId id="2147483654" r:id="rId4"/>
    <p:sldMasterId id="2147483663" r:id="rId5"/>
    <p:sldMasterId id="2147483665" r:id="rId6"/>
    <p:sldMasterId id="2147483667" r:id="rId7"/>
    <p:sldMasterId id="2147483669" r:id="rId8"/>
    <p:sldMasterId id="2147483671" r:id="rId9"/>
    <p:sldMasterId id="2147483673" r:id="rId10"/>
    <p:sldMasterId id="2147483675" r:id="rId11"/>
  </p:sldMasterIdLst>
  <p:notesMasterIdLst>
    <p:notesMasterId r:id="rId41"/>
  </p:notes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0" d="0"/>
          <a:sy n="7143525" d="6815744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theme" Target="theme/theme1.xml"/><Relationship Id="rId13" Type="http://schemas.openxmlformats.org/officeDocument/2006/relationships/theme" Target="theme/theme2.xml"/><Relationship Id="rId14" Type="http://schemas.openxmlformats.org/officeDocument/2006/relationships/theme" Target="theme/theme3.xml"/><Relationship Id="rId15" Type="http://schemas.openxmlformats.org/officeDocument/2006/relationships/theme" Target="theme/theme4.xml"/><Relationship Id="rId16" Type="http://schemas.openxmlformats.org/officeDocument/2006/relationships/theme" Target="theme/theme5.xml"/><Relationship Id="rId17" Type="http://schemas.openxmlformats.org/officeDocument/2006/relationships/theme" Target="theme/theme6.xml"/><Relationship Id="rId18" Type="http://schemas.openxmlformats.org/officeDocument/2006/relationships/theme" Target="theme/theme7.xml"/><Relationship Id="rId19" Type="http://schemas.openxmlformats.org/officeDocument/2006/relationships/theme" Target="theme/theme8.xml"/><Relationship Id="rId20" Type="http://schemas.openxmlformats.org/officeDocument/2006/relationships/theme" Target="theme/theme9.xml"/><Relationship Id="rId21" Type="http://schemas.openxmlformats.org/officeDocument/2006/relationships/theme" Target="theme/theme10.xml"/><Relationship Id="rId22" Type="http://schemas.openxmlformats.org/officeDocument/2006/relationships/theme" Target="theme/theme11.xml"/><Relationship Id="rId23" Type="http://schemas.openxmlformats.org/officeDocument/2006/relationships/theme" Target="theme/theme12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4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 /><Relationship Id="rId43" Type="http://schemas.openxmlformats.org/officeDocument/2006/relationships/tableStyles" Target="tableStyles.xml" /><Relationship Id="rId4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ldImg"/>
          </p:nvPr>
        </p:nvSpPr>
        <p:spPr bwMode="auto"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r>
              <a:rPr lang="fr-FR" sz="2000" b="0" u="none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lang="fr-FR" sz="20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dt" idx="34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ftr" idx="35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sldNum" idx="36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fld id="{618FDBC6-A7E2-4B5D-A775-BEC033521645}" type="slidenum"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1</a:t>
            </a:fld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5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15197146-5449-43D8-9E96-8EFCA653C808}" type="slidenum">
              <a:rPr lang="fr-FR" sz="1200" b="0" u="none" strike="noStrike">
                <a:solidFill>
                  <a:schemeClr val="dk1"/>
                </a:solidFill>
                <a:latin typeface="+mn-lt"/>
                <a:ea typeface="+mn-ea"/>
              </a:rPr>
              <a:t>16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6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62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6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64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65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66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sldNum" idx="67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ldNum" idx="68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54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55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2179042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4452397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193482" name="PlaceHolder 3"/>
          <p:cNvSpPr>
            <a:spLocks noGrp="1"/>
          </p:cNvSpPr>
          <p:nvPr>
            <p:ph type="sldNum" idx="55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ldNum" idx="56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57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58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59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60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8E51538-08BE-4E67-9393-6391DB9D3880}" type="slidenum">
              <a:rPr/>
              <a:t>&lt;#&gt;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F4DD826E-31D3-4891-AADE-3F691B74981F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x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E1000B9B-FE25-49EC-837E-ACDDC4452E04}" type="slidenum">
              <a:rPr/>
              <a:t>&lt;#&gt;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 bwMode="auto"/>
        <p:txBody>
          <a:bodyPr/>
          <a:p>
            <a:pPr>
              <a:defRPr/>
            </a:pPr>
            <a:fld id="{CA8C66BE-F439-4D28-8B0B-D08F21F19204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 bwMode="auto"/>
        <p:txBody>
          <a:bodyPr/>
          <a:p>
            <a:pPr>
              <a:defRPr/>
            </a:pPr>
            <a:fld id="{9FA17B72-77E0-47C0-AD94-42D0823E6079}" type="slidenum">
              <a:rPr/>
              <a:t>&lt;#&gt;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 bwMode="auto"/>
        <p:txBody>
          <a:bodyPr/>
          <a:p>
            <a:pPr>
              <a:defRPr/>
            </a:pPr>
            <a:fld id="{3CCFFDDD-85D9-466A-AAF2-60A5C5CABD50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 bwMode="auto"/>
        <p:txBody>
          <a:bodyPr/>
          <a:p>
            <a:pPr>
              <a:defRPr/>
            </a:pPr>
            <a:fld id="{D70DA5F3-4E99-48EF-A1EE-4B6D51474ADF}" type="slidenum">
              <a:rPr/>
              <a:t>&lt;#&gt;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 bwMode="auto"/>
        <p:txBody>
          <a:bodyPr/>
          <a:p>
            <a:pPr>
              <a:defRPr/>
            </a:pPr>
            <a:fld id="{75B05F7E-1196-4719-A031-18F9134B7C92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 bwMode="auto"/>
        <p:txBody>
          <a:bodyPr/>
          <a:p>
            <a:pPr>
              <a:defRPr/>
            </a:pPr>
            <a:fld id="{842676F6-0689-4DE3-BF0F-BF0F2ADE5655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 bwMode="auto"/>
        <p:txBody>
          <a:bodyPr/>
          <a:p>
            <a:pPr>
              <a:defRPr/>
            </a:pPr>
            <a:fld id="{772BA002-D870-4530-8494-09FAA580B8E9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A55653EC-72E2-4290-A150-E98C5634C8B4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 bwMode="auto"/>
        <p:txBody>
          <a:bodyPr/>
          <a:p>
            <a:pPr>
              <a:defRPr/>
            </a:pPr>
            <a:fld id="{9B0D7B54-5E00-47E7-83AE-EDFD41011EDC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A6047233-39B5-4385-8759-5BDABDB01946}" type="slidenum">
              <a:rPr/>
              <a:t>&lt;#&gt;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329E0EBB-F115-474A-A241-379E636DBE95}" type="slidenum">
              <a:rPr/>
              <a:t>&lt;#&gt;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C55FC188-35E8-4B1B-9479-8CAC1DB55628}" type="slidenum">
              <a:rPr/>
              <a:t>&lt;#&gt;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89E47CE2-7C59-475F-B31F-57B6461B9304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0072295D-79C9-449F-9717-ABBB87BF477D}" type="slidenum">
              <a:rPr/>
              <a:t>&lt;#&gt;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2F3AAB91-F94B-4B73-BDD9-6ECA245DED35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5.xml"/></Relationships>
</file>

<file path=ppt/slideMasters/_rels/slideMaster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6.xml"/></Relationships>
</file>

<file path=ppt/slideMasters/_rels/slideMaster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7.xml"/></Relationships>
</file>

<file path=ppt/slideMasters/_rels/slideMaster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8.xml"/></Relationships>
</file>

<file path=ppt/slideMasters/_rels/slideMaster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fr-FR" sz="60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lang="fr-FR" sz="6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 </a:t>
            </a:r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F6ABE59A-CD83-4EFC-862F-C81187ACC9A6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14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 bwMode="auto">
          <a:xfrm>
            <a:off x="839879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 bwMode="auto"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 bwMode="auto">
          <a:xfrm>
            <a:off x="839879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16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28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 </a:t>
            </a:r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29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0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F0117A06-52B8-4566-B3A3-382BC5D5E36D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1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 bwMode="auto">
          <a:xfrm>
            <a:off x="839879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 bwMode="auto"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200" b="0" u="none" strike="noStrike">
                <a:solidFill>
                  <a:schemeClr val="dk1"/>
                </a:solidFill>
                <a:latin typeface="Arial"/>
                <a:ea typeface="Arial"/>
              </a:rPr>
              <a:t>Cliquez sur l'icône pour ajouter une image</a:t>
            </a:r>
            <a:endParaRPr lang="fr-FR" sz="32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 bwMode="auto">
          <a:xfrm>
            <a:off x="839879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16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3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 </a:t>
            </a:r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ftr" idx="3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3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1BAB80B6-5512-4A19-BDB0-5EA8C5BA04E8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1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 </a:t>
            </a:r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FF90D058-7BB2-4608-829B-B8DDE190F53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1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 bwMode="auto"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 </a:t>
            </a:r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078EF3D3-62D8-48F6-8614-29166B6167B4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1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 </a:t>
            </a:r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61EFCC88-AC48-4EB7-AE5E-E03902992D72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1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 bwMode="auto"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60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lang="fr-FR" sz="6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 bwMode="auto">
          <a:xfrm>
            <a:off x="831960" y="4589640"/>
            <a:ext cx="10515240" cy="149975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4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Modifiez les styles du texte du masque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3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 </a:t>
            </a:r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14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15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EC372EFB-FBC2-468D-95CB-776A131B92C6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1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 bwMode="auto"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16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 </a:t>
            </a:r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ftr" idx="17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sldNum" idx="18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90007FAD-6FD3-44AD-9042-F825D221D27B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1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839879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 bwMode="auto">
          <a:xfrm>
            <a:off x="839879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 bwMode="auto">
          <a:xfrm>
            <a:off x="839879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 bwMode="auto"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400" b="1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 bwMode="auto"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u="none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lang="fr-FR" sz="2000" b="0" u="none" strike="noStrike">
              <a:solidFill>
                <a:schemeClr val="dk1"/>
              </a:solidFill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lang="fr-FR" sz="1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dt" idx="19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 </a:t>
            </a:r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 idx="20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 idx="21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6C6D9D0F-8361-44FB-8801-137544B1119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1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dt" idx="22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 </a:t>
            </a:r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ftr" idx="23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sldNum" idx="24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3E5F2978-69EF-442A-8F9D-2102954A1094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1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dt" idx="25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 </a:t>
            </a:r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26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u="none" strike="noStrike">
                <a:solidFill>
                  <a:srgbClr val="000000"/>
                </a:solidFill>
                <a:latin typeface="Times New Roman"/>
              </a:rPr>
              <a:t> </a:t>
            </a:r>
            <a:endParaRPr lang="fr-FR" sz="1400" b="0" u="none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7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8B143652-7DCB-4270-9B13-4362779D1489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1</a:t>
            </a:fld>
            <a:endParaRPr lang="fr-FR" sz="1200" b="0" u="none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fr-FR" sz="6000" b="0" u="none" strike="noStrike">
                <a:solidFill>
                  <a:schemeClr val="dk1"/>
                </a:solidFill>
                <a:latin typeface="Arial"/>
                <a:ea typeface="Arial"/>
              </a:rPr>
              <a:t>Interférométrie à division d’amplitude</a:t>
            </a:r>
            <a:endParaRPr lang="fr-FR" sz="60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4237560"/>
            <a:ext cx="9143640" cy="101987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PC</a:t>
            </a:r>
            <a:endParaRPr lang="fr-FR" sz="24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 idx="37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II.1. Dispositif séparateur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ldNum" idx="45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3"/>
          <a:stretch/>
        </p:blipFill>
        <p:spPr bwMode="auto">
          <a:xfrm>
            <a:off x="1402200" y="2090160"/>
            <a:ext cx="9063000" cy="3468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" name="Espace réservé du contenu 2"/>
          <p:cNvSpPr/>
          <p:nvPr/>
        </p:nvSpPr>
        <p:spPr bwMode="auto">
          <a:xfrm>
            <a:off x="838080" y="5910480"/>
            <a:ext cx="10515240" cy="26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19999"/>
          </a:bodyPr>
          <a:p>
            <a:pPr algn="ctr" defTabSz="914400"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PC/PC*, Dunod</a:t>
            </a:r>
            <a:endParaRPr lang="fr-FR" sz="16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1C8082FD-E3FA-4833-AE38-A6DFD216E89A}" type="slidenum">
              <a:rPr/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II.1. Hyperboloïde de révolution 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ldNum" idx="46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19" name="Espace réservé du contenu 4" descr=""/>
          <p:cNvPicPr/>
          <p:nvPr/>
        </p:nvPicPr>
        <p:blipFill>
          <a:blip r:embed="rId3"/>
          <a:stretch/>
        </p:blipFill>
        <p:spPr bwMode="auto">
          <a:xfrm>
            <a:off x="2428200" y="1887480"/>
            <a:ext cx="8181720" cy="422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B79F9CD1-9512-46B6-B863-C58A65C63398}" type="slidenum">
              <a:rPr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rmAutofit fontScale="92500" lnSpcReduction="9999"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II.2. Construction des sources secondaires et configuration de l’interféromètre replié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ldNum" idx="47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3"/>
          <a:stretch/>
        </p:blipFill>
        <p:spPr bwMode="auto">
          <a:xfrm>
            <a:off x="1428840" y="2003400"/>
            <a:ext cx="4086000" cy="3847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" name="Image 6" descr=""/>
          <p:cNvPicPr/>
          <p:nvPr/>
        </p:nvPicPr>
        <p:blipFill>
          <a:blip r:embed="rId4"/>
          <a:srcRect l="5331" t="0" r="17534" b="16176"/>
          <a:stretch/>
        </p:blipFill>
        <p:spPr bwMode="auto">
          <a:xfrm>
            <a:off x="6923160" y="1884240"/>
            <a:ext cx="3058920" cy="465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51926687-72FA-438C-9688-04E3B3070E34}" type="slidenum">
              <a:rPr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II.2. Configuration lame d’air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Différence de marche :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Différence  de phase :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Ordre d’interférence :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Éclairement :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48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27" name="Image 36867" descr=""/>
          <p:cNvPicPr/>
          <p:nvPr/>
        </p:nvPicPr>
        <p:blipFill>
          <a:blip r:embed="rId3"/>
          <a:stretch/>
        </p:blipFill>
        <p:spPr bwMode="auto">
          <a:xfrm>
            <a:off x="5140440" y="1603440"/>
            <a:ext cx="2696760" cy="91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" name="Image 36868" descr=""/>
          <p:cNvPicPr/>
          <p:nvPr/>
        </p:nvPicPr>
        <p:blipFill>
          <a:blip r:embed="rId4"/>
          <a:stretch/>
        </p:blipFill>
        <p:spPr bwMode="auto">
          <a:xfrm>
            <a:off x="4773600" y="2678040"/>
            <a:ext cx="2484000" cy="96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Image 36869" descr=""/>
          <p:cNvPicPr/>
          <p:nvPr/>
        </p:nvPicPr>
        <p:blipFill>
          <a:blip r:embed="rId5"/>
          <a:stretch/>
        </p:blipFill>
        <p:spPr bwMode="auto">
          <a:xfrm>
            <a:off x="4680000" y="3648240"/>
            <a:ext cx="2328480" cy="89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Image 36870" descr=""/>
          <p:cNvPicPr/>
          <p:nvPr/>
        </p:nvPicPr>
        <p:blipFill>
          <a:blip r:embed="rId6"/>
          <a:stretch/>
        </p:blipFill>
        <p:spPr bwMode="auto">
          <a:xfrm>
            <a:off x="3395519" y="4608000"/>
            <a:ext cx="4441320" cy="1080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FCB6E597-6323-4577-9A1C-C0C1AFD76FB5}" type="slidenum">
              <a:rPr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II.4. Localisation des interférences en coin d’air 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ldNum" idx="49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3"/>
          <a:stretch/>
        </p:blipFill>
        <p:spPr bwMode="auto">
          <a:xfrm>
            <a:off x="3267720" y="2156400"/>
            <a:ext cx="4996800" cy="3492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" name="Espace réservé du contenu 2"/>
          <p:cNvSpPr/>
          <p:nvPr/>
        </p:nvSpPr>
        <p:spPr bwMode="auto">
          <a:xfrm>
            <a:off x="838080" y="5910480"/>
            <a:ext cx="10515240" cy="26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19999"/>
          </a:bodyPr>
          <a:p>
            <a:pPr algn="ctr" defTabSz="914400"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PC/PC*, Dunod</a:t>
            </a:r>
            <a:endParaRPr lang="fr-FR" sz="16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89EA0F12-F528-4202-9B03-1F5562DC7217}" type="slidenum">
              <a:rPr/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II.4. Configuration coin d’air 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ldNum" idx="50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37" name="Espace réservé du contenu 1"/>
          <p:cNvSpPr/>
          <p:nvPr/>
        </p:nvSpPr>
        <p:spPr bwMode="auto">
          <a:xfrm>
            <a:off x="838080" y="5910480"/>
            <a:ext cx="10515240" cy="26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19999"/>
          </a:bodyPr>
          <a:p>
            <a:pPr algn="ctr" defTabSz="914400"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PC/PC*, Dunod</a:t>
            </a:r>
            <a:endParaRPr lang="fr-FR" sz="16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Espace réservé du contenu 3"/>
          <p:cNvSpPr txBox="1"/>
          <p:nvPr/>
        </p:nvSpPr>
        <p:spPr bwMode="auto">
          <a:xfrm>
            <a:off x="8384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On pose :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Différence  de marche :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Ordre d’interférence :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Éclairement :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3"/>
          <a:stretch/>
        </p:blipFill>
        <p:spPr bwMode="auto">
          <a:xfrm>
            <a:off x="3240000" y="1825560"/>
            <a:ext cx="1607400" cy="39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4"/>
          <a:stretch/>
        </p:blipFill>
        <p:spPr bwMode="auto">
          <a:xfrm>
            <a:off x="5396039" y="2880000"/>
            <a:ext cx="3603960" cy="39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5"/>
          <a:stretch/>
        </p:blipFill>
        <p:spPr bwMode="auto">
          <a:xfrm>
            <a:off x="4968000" y="3904560"/>
            <a:ext cx="1919880" cy="48743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6"/>
          <a:stretch/>
        </p:blipFill>
        <p:spPr bwMode="auto">
          <a:xfrm>
            <a:off x="3600000" y="4965840"/>
            <a:ext cx="3893400" cy="43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203D3142-54E4-4F7B-B6FB-909312E42838}" type="slidenum">
              <a:rPr/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II.2. Dispositif replié (pas nécessaire plutôt à faire au tableau)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ldNum" idx="51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3"/>
          <a:stretch/>
        </p:blipFill>
        <p:spPr bwMode="auto">
          <a:xfrm>
            <a:off x="2593080" y="1501200"/>
            <a:ext cx="6999120" cy="517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Espace réservé du contenu 2"/>
          <p:cNvSpPr/>
          <p:nvPr/>
        </p:nvSpPr>
        <p:spPr bwMode="auto">
          <a:xfrm>
            <a:off x="838080" y="6307200"/>
            <a:ext cx="10515240" cy="26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19999"/>
          </a:bodyPr>
          <a:p>
            <a:pPr defTabSz="914400"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https ://femto-physique.fr</a:t>
            </a:r>
            <a:endParaRPr lang="fr-FR" sz="16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10F36F78-C16E-4CCB-BF5F-49409ED84F49}" type="slidenum">
              <a:rPr/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II.3. Configuration repliée en coin d’air (pas sure de le mettre)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ldNum" idx="52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3"/>
          <a:stretch/>
        </p:blipFill>
        <p:spPr bwMode="auto">
          <a:xfrm>
            <a:off x="2341440" y="1690560"/>
            <a:ext cx="7078680" cy="441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" name="Espace réservé du contenu 2"/>
          <p:cNvSpPr/>
          <p:nvPr/>
        </p:nvSpPr>
        <p:spPr bwMode="auto">
          <a:xfrm>
            <a:off x="838080" y="6307200"/>
            <a:ext cx="10515240" cy="26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19999"/>
          </a:bodyPr>
          <a:p>
            <a:pPr defTabSz="914400"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https ://femto-physique.fr</a:t>
            </a:r>
            <a:endParaRPr lang="fr-FR" sz="16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44D1FC61-BB69-4E0E-AAD1-BA4A82C535BB}" type="slidenum">
              <a:rPr/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Prérequis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Optique géométrique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defRPr/>
            </a:pP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u="none" strike="noStrike">
                <a:solidFill>
                  <a:schemeClr val="dk1"/>
                </a:solidFill>
                <a:latin typeface="Arial"/>
                <a:ea typeface="Arial"/>
              </a:rPr>
              <a:t>Optique ondulatoire :</a:t>
            </a:r>
            <a:endParaRPr lang="fr-FR" sz="28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Interférences à deux ondes en optique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Division du front d’onde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u="none" strike="noStrike">
                <a:solidFill>
                  <a:schemeClr val="dk1"/>
                </a:solidFill>
                <a:latin typeface="Arial"/>
                <a:ea typeface="Arial"/>
              </a:rPr>
              <a:t>Notion de cohérence</a:t>
            </a:r>
            <a:endParaRPr lang="fr-FR" sz="2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38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58E91F00-E016-4D90-8B1F-A1BD461CE8B0}" type="slidenum">
              <a:rPr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I.1. Source large et système 2 voies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ldNum" idx="39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88" name="Image 12291" descr=""/>
          <p:cNvPicPr/>
          <p:nvPr/>
        </p:nvPicPr>
        <p:blipFill>
          <a:blip r:embed="rId3"/>
          <a:stretch/>
        </p:blipFill>
        <p:spPr bwMode="auto">
          <a:xfrm>
            <a:off x="2160720" y="1979640"/>
            <a:ext cx="7919640" cy="351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AD7E550E-DDAA-4F15-A98A-9C060BAF7316}" type="slidenum">
              <a:rPr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6760551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39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I.1. Théorème de localisation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0850788" name="PlaceHolder 2"/>
          <p:cNvSpPr>
            <a:spLocks noGrp="1"/>
          </p:cNvSpPr>
          <p:nvPr>
            <p:ph type="sldNum" idx="39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765531747" name="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B14CBB05-24F1-4A0A-29AA-980123872C64}" type="slidenum">
              <a:rPr/>
              <a:t/>
            </a:fld>
            <a:endParaRPr/>
          </a:p>
        </p:txBody>
      </p:sp>
      <p:sp>
        <p:nvSpPr>
          <p:cNvPr id="649961771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10515239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algn="just">
              <a:defRPr/>
            </a:pPr>
            <a:r>
              <a:rPr lang="fr-FR" sz="2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Pour observer des interférences contrastées avec une source étendue, les rayons qui interfèrent doivent forcément </a:t>
            </a:r>
            <a:r>
              <a:rPr lang="fr-FR" sz="2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être issus du même rayon incident. Cela revient à dire qu’il faut forcément utiliser un interféromètre </a:t>
            </a:r>
            <a:r>
              <a:rPr lang="fr-FR" sz="2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à division d’amplitude. </a:t>
            </a:r>
            <a:endParaRPr lang="fr-FR" sz="2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 algn="just">
              <a:defRPr/>
            </a:pPr>
            <a:endParaRPr lang="fr-FR" sz="2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fr-FR" sz="2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Les rayons issus du même rayon incident interfèrent dans une région précise de </a:t>
            </a:r>
            <a:r>
              <a:rPr lang="fr-FR" sz="2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l’espace dans laquelle sont donc localisées les franges d’interférence.</a:t>
            </a:r>
            <a:endParaRPr lang="fr-FR" sz="2800" b="0" i="0" u="none" strike="noStrike" cap="none" spc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I.2. Interféromètre de Michelson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838080" y="5910480"/>
            <a:ext cx="10515240" cy="26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PC/PC*, Dunod</a:t>
            </a:r>
            <a:endParaRPr lang="fr-FR" sz="16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ldNum" idx="40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3"/>
          <a:stretch/>
        </p:blipFill>
        <p:spPr bwMode="auto">
          <a:xfrm>
            <a:off x="2637720" y="1814400"/>
            <a:ext cx="7344360" cy="388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B0C22D58-8216-4942-AA8F-ABAF42005EF2}" type="slidenum">
              <a:rPr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I.2. Interféromètre de Mach-Zender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 bwMode="auto">
          <a:xfrm>
            <a:off x="838080" y="5910480"/>
            <a:ext cx="10515240" cy="26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https://femto-physique.fr/optique/interference-a-deux-ondes.php</a:t>
            </a:r>
            <a:endParaRPr lang="fr-FR" sz="16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sldNum" idx="41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3"/>
          <a:stretch/>
        </p:blipFill>
        <p:spPr bwMode="auto">
          <a:xfrm>
            <a:off x="2145240" y="2173680"/>
            <a:ext cx="7900920" cy="2954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2750CB7A-E459-4B57-9F9C-808121F5D1FC}" type="slidenum">
              <a:rPr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I.2. Interféromètre de Fabry-Perot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 bwMode="auto">
          <a:xfrm>
            <a:off x="838080" y="5910480"/>
            <a:ext cx="10515240" cy="26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https://femto-physique.fr/optique/interference-a-N-ondes.php</a:t>
            </a:r>
            <a:endParaRPr lang="fr-FR" sz="16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sldNum" idx="42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3"/>
          <a:stretch/>
        </p:blipFill>
        <p:spPr bwMode="auto">
          <a:xfrm>
            <a:off x="6095880" y="2035080"/>
            <a:ext cx="5746320" cy="302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4"/>
          <a:stretch/>
        </p:blipFill>
        <p:spPr bwMode="auto">
          <a:xfrm>
            <a:off x="-61200" y="2649960"/>
            <a:ext cx="5943240" cy="169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CEF560A5-4230-44AE-9348-A53F43854901}" type="slidenum">
              <a:rPr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II.1. Présentation du dispositif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ldNum" idx="4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3"/>
          <a:stretch/>
        </p:blipFill>
        <p:spPr bwMode="auto">
          <a:xfrm>
            <a:off x="2637720" y="1814400"/>
            <a:ext cx="7344360" cy="388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PlaceHolder 3"/>
          <p:cNvSpPr>
            <a:spLocks noGrp="1"/>
          </p:cNvSpPr>
          <p:nvPr>
            <p:ph/>
          </p:nvPr>
        </p:nvSpPr>
        <p:spPr bwMode="auto">
          <a:xfrm>
            <a:off x="838080" y="5910480"/>
            <a:ext cx="10515240" cy="26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PC/PC*, Dunod</a:t>
            </a:r>
            <a:endParaRPr lang="fr-FR" sz="16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FC08CBFE-30D3-4D39-B60D-21B3BE773FF4}" type="slidenum">
              <a:rPr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rmAutofit fontScale="92500" lnSpcReduction="9999"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fr-FR" sz="4400" b="0" u="none" strike="noStrike">
                <a:solidFill>
                  <a:schemeClr val="dk1"/>
                </a:solidFill>
                <a:latin typeface="Arial"/>
                <a:ea typeface="Arial"/>
              </a:rPr>
              <a:t>II.1. Schéma de principe de l’interféromètre avec les flux énergétiques </a:t>
            </a:r>
            <a:endParaRPr lang="fr-FR" sz="4400" b="0" u="none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ldNum" idx="44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fr-FR" sz="1200" b="0" u="none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08" name="Espace réservé du contenu 2"/>
          <p:cNvSpPr/>
          <p:nvPr/>
        </p:nvSpPr>
        <p:spPr bwMode="auto">
          <a:xfrm>
            <a:off x="838080" y="5910480"/>
            <a:ext cx="10515240" cy="26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19999"/>
          </a:bodyPr>
          <a:p>
            <a:pPr algn="ctr" defTabSz="914400">
              <a:lnSpc>
                <a:spcPct val="90000"/>
              </a:lnSpc>
              <a:spcBef>
                <a:spcPts val="998"/>
              </a:spcBef>
              <a:tabLst>
                <a:tab pos="0" algn="l"/>
              </a:tabLst>
              <a:defRPr/>
            </a:pPr>
            <a:r>
              <a:rPr lang="fr-FR" sz="1600" b="0" u="none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PC/PC*, Dunod</a:t>
            </a:r>
            <a:endParaRPr lang="fr-FR" sz="1600" b="0" u="none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Espace réservé du contenu 4" descr=""/>
          <p:cNvPicPr/>
          <p:nvPr/>
        </p:nvPicPr>
        <p:blipFill>
          <a:blip r:embed="rId3"/>
          <a:srcRect l="-1947" t="-8015" r="1947" b="18649"/>
          <a:stretch/>
        </p:blipFill>
        <p:spPr bwMode="auto">
          <a:xfrm>
            <a:off x="3919320" y="1806480"/>
            <a:ext cx="4493880" cy="374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"/>
          <p:cNvSpPr/>
          <p:nvPr/>
        </p:nvSpPr>
        <p:spPr bwMode="auto">
          <a:xfrm>
            <a:off x="9062280" y="3321360"/>
            <a:ext cx="181368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numCol="1" spcCol="0" anchor="t">
            <a:spAutoFit/>
          </a:bodyPr>
          <a:p>
            <a:pPr defTabSz="914400">
              <a:lnSpc>
                <a:spcPct val="100000"/>
              </a:lnSpc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Voie 1 : </a:t>
            </a: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defRPr/>
            </a:pP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defRPr/>
            </a:pPr>
            <a:r>
              <a:rPr lang="fr-FR" sz="1800" b="0" u="none" strike="noStrike">
                <a:solidFill>
                  <a:schemeClr val="dk1"/>
                </a:solidFill>
                <a:latin typeface="Arial"/>
                <a:ea typeface="Arial"/>
              </a:rPr>
              <a:t>Voie 2 :</a:t>
            </a:r>
            <a:endParaRPr lang="fr-FR" sz="1800" b="0" u="none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1" name=""/>
          <p:cNvCxnSpPr/>
          <p:nvPr/>
        </p:nvCxnSpPr>
        <p:spPr bwMode="auto">
          <a:xfrm>
            <a:off x="10112400" y="3538080"/>
            <a:ext cx="574200" cy="360"/>
          </a:xfrm>
          <a:prstGeom prst="straightConnector1">
            <a:avLst/>
          </a:prstGeom>
          <a:ln w="28575">
            <a:solidFill>
              <a:srgbClr val="000000">
                <a:lumMod val="94901"/>
                <a:lumOff val="5099"/>
              </a:srgbClr>
            </a:solidFill>
            <a:tailEnd type="arrow" w="med" len="med"/>
          </a:ln>
        </p:spPr>
      </p:cxnSp>
      <p:cxnSp>
        <p:nvCxnSpPr>
          <p:cNvPr id="112" name=""/>
          <p:cNvCxnSpPr/>
          <p:nvPr/>
        </p:nvCxnSpPr>
        <p:spPr bwMode="auto">
          <a:xfrm>
            <a:off x="10112400" y="4087440"/>
            <a:ext cx="574200" cy="360"/>
          </a:xfrm>
          <a:prstGeom prst="straightConnector1">
            <a:avLst/>
          </a:prstGeom>
          <a:ln w="28575">
            <a:solidFill>
              <a:srgbClr val="0D0D0D"/>
            </a:solidFill>
            <a:prstDash val="sysDash"/>
            <a:tailEnd type="arrow" w="med" len="med"/>
          </a:ln>
        </p:spPr>
      </p:cxn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C87F1B25-7601-4997-AF1A-F2A17524DE3F}" type="slidenum">
              <a:rPr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10.xml.rels><?xml version="1.0" encoding="UTF-8" standalone="yes"?><Relationships xmlns="http://schemas.openxmlformats.org/package/2006/relationships"></Relationships>
</file>

<file path=ppt/theme/_rels/theme11.xml.rels><?xml version="1.0" encoding="UTF-8" standalone="yes"?><Relationships xmlns="http://schemas.openxmlformats.org/package/2006/relationships"></Relationships>
</file>

<file path=ppt/theme/_rels/theme12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_rels/theme6.xml.rels><?xml version="1.0" encoding="UTF-8" standalone="yes"?><Relationships xmlns="http://schemas.openxmlformats.org/package/2006/relationships"></Relationships>
</file>

<file path=ppt/theme/_rels/theme7.xml.rels><?xml version="1.0" encoding="UTF-8" standalone="yes"?><Relationships xmlns="http://schemas.openxmlformats.org/package/2006/relationships"></Relationships>
</file>

<file path=ppt/theme/_rels/theme8.xml.rels><?xml version="1.0" encoding="UTF-8" standalone="yes"?><Relationships xmlns="http://schemas.openxmlformats.org/package/2006/relationships"></Relationships>
</file>

<file path=ppt/theme/_rels/theme9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0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7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8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9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ONLYOFFICE/8.3.2.19</Application>
  <PresentationFormat>On-screen Show (4:3)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Theme 1</vt:lpstr>
      <vt:lpstr>Theme 2</vt:lpstr>
      <vt:lpstr>Theme 3</vt:lpstr>
      <vt:lpstr>Theme 4</vt:lpstr>
      <vt:lpstr>Theme 5</vt:lpstr>
      <vt:lpstr>Theme 6</vt:lpstr>
      <vt:lpstr>Theme 7</vt:lpstr>
      <vt:lpstr>Theme 8</vt:lpstr>
      <vt:lpstr>Theme 9</vt:lpstr>
      <vt:lpstr>Theme 10</vt:lpstr>
      <vt:lpstr>Theme 11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dc:language>fr-FR</dc:language>
  <cp:lastModifiedBy/>
  <cp:revision>12</cp:revision>
  <dcterms:created xsi:type="dcterms:W3CDTF">2012-12-03T06:56:55Z</dcterms:created>
  <dcterms:modified xsi:type="dcterms:W3CDTF">2025-04-03T20:26:00Z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15</vt:i4>
  </property>
  <property fmtid="{D5CDD505-2E9C-101B-9397-08002B2CF9AE}" pid="4" name="PresentationFormat">
    <vt:lpwstr>On-screen Show (4:3)</vt:lpwstr>
  </property>
  <property fmtid="{D5CDD505-2E9C-101B-9397-08002B2CF9AE}" pid="5" name="Slides">
    <vt:i4>15</vt:i4>
  </property>
</Properties>
</file>