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0079365" cy="5669642" type="custom"/>
  <p:notesSz cx="6858000" cy="9144000"/>
  <p:defaultTextStyle>
    <a:defPPr>
      <a:defRPr lang="fr-FR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>
        <p:scale>
          <a:sx n="3997812" d="6619239"/>
          <a:sy n="394" d="102754944"/>
        </p:scale>
        <p:origin x="7667811" y="6619245"/>
      </p:cViewPr>
      <p:guideLst>
        <p:guide pos="3174"/>
        <p:guide pos="1785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5" accent4="accent4" accent5="accent5" accent6="accent6" hlink="hlink" folHlink="folHlink"/>
  <p:notesStyle/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userDrawn="1">
  <p:cSld name="Standar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_holder"/>
          <p:cNvSpPr txBox="1"/>
          <p:nvPr>
            <p:ph type="title" idx="4294967295"/>
          </p:nvPr>
        </p:nvSpPr>
        <p:spPr bwMode="auto">
          <a:xfrm>
            <a:off x="740833" y="627440"/>
            <a:ext cx="8607777" cy="1262440"/>
          </a:xfrm>
        </p:spPr>
        <p:txBody>
          <a:bodyPr/>
          <a:p>
            <a:pPr>
              <a:defRPr/>
            </a:pPr>
            <a:endParaRPr/>
          </a:p>
        </p:txBody>
      </p:sp>
      <p:sp>
        <p:nvSpPr>
          <p:cNvPr id="3" name="place_holder"/>
          <p:cNvSpPr txBox="1"/>
          <p:nvPr>
            <p:ph type="body" idx="4294967295"/>
          </p:nvPr>
        </p:nvSpPr>
        <p:spPr bwMode="auto">
          <a:xfrm>
            <a:off x="740833" y="2101547"/>
            <a:ext cx="8607777" cy="4762500"/>
          </a:xfrm>
        </p:spPr>
        <p:txBody>
          <a:bodyPr/>
          <a:p>
            <a:pPr>
              <a:defRPr/>
            </a:pPr>
            <a:endParaRPr/>
          </a:p>
        </p:txBody>
      </p:sp>
      <p:sp>
        <p:nvSpPr>
          <p:cNvPr id="4" name=""/>
          <p:cNvSpPr txBox="1"/>
          <p:nvPr>
            <p:ph type="dt" sz="half" idx="1"/>
          </p:nvPr>
        </p:nvSpPr>
        <p:spPr bwMode="auto">
          <a:xfrm>
            <a:off x="503968" y="5164954"/>
            <a:ext cx="2348132" cy="390575"/>
          </a:xfrm>
        </p:spPr>
        <p:txBody>
          <a:bodyPr anchor="t"/>
          <a:lstStyle/>
          <a:p>
            <a:pPr>
              <a:defRPr/>
            </a:pPr>
            <a:fld id="{45648DD2-F851-4E6D-A99C-67A7D0E745E8}" type="datetime1">
              <a:rPr/>
              <a:t>01.01.2000</a:t>
            </a:fld>
            <a:endParaRPr sz="2000"/>
          </a:p>
        </p:txBody>
      </p:sp>
      <p:sp>
        <p:nvSpPr>
          <p:cNvPr id="5" name=""/>
          <p:cNvSpPr txBox="1"/>
          <p:nvPr>
            <p:ph type="ftr" sz="quarter" idx="2"/>
          </p:nvPr>
        </p:nvSpPr>
        <p:spPr bwMode="auto">
          <a:xfrm>
            <a:off x="3447142" y="5164954"/>
            <a:ext cx="3194798" cy="390575"/>
          </a:xfrm>
        </p:spPr>
        <p:txBody>
          <a:bodyPr anchor="t"/>
          <a:lstStyle/>
          <a:p>
            <a:pPr algn="ctr">
              <a:defRPr sz="1400" strike="noStrike"/>
            </a:pPr>
            <a:endParaRPr/>
          </a:p>
        </p:txBody>
      </p:sp>
      <p:sp>
        <p:nvSpPr>
          <p:cNvPr id="6" name=""/>
          <p:cNvSpPr txBox="1"/>
          <p:nvPr>
            <p:ph type="sldNum" sz="quarter" idx="3"/>
          </p:nvPr>
        </p:nvSpPr>
        <p:spPr bwMode="auto">
          <a:xfrm>
            <a:off x="7226904" y="5164954"/>
            <a:ext cx="2348132" cy="390575"/>
          </a:xfrm>
        </p:spPr>
        <p:txBody>
          <a:bodyPr anchor="t"/>
          <a:lstStyle/>
          <a:p>
            <a:pPr algn="r">
              <a:defRPr sz="1400" strike="noStrike"/>
            </a:pPr>
            <a:fld id="{55094831-ACE1-4911-881B-B5F0166855F0}" type="slidenum">
              <a:rPr/>
              <a:t>2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userDrawn="1">
  <p:cSld name="Standar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_holder"/>
          <p:cNvSpPr txBox="1"/>
          <p:nvPr>
            <p:ph type="title" idx="4294967295"/>
          </p:nvPr>
        </p:nvSpPr>
        <p:spPr bwMode="auto">
          <a:xfrm>
            <a:off x="740833" y="627440"/>
            <a:ext cx="8607777" cy="1262440"/>
          </a:xfrm>
        </p:spPr>
        <p:txBody>
          <a:bodyPr/>
          <a:p>
            <a:pPr>
              <a:defRPr/>
            </a:pPr>
            <a:endParaRPr/>
          </a:p>
        </p:txBody>
      </p:sp>
      <p:sp>
        <p:nvSpPr>
          <p:cNvPr id="3" name="place_holder"/>
          <p:cNvSpPr txBox="1"/>
          <p:nvPr>
            <p:ph type="body" idx="4294967295"/>
          </p:nvPr>
        </p:nvSpPr>
        <p:spPr bwMode="auto">
          <a:xfrm>
            <a:off x="740833" y="2101547"/>
            <a:ext cx="8607777" cy="4762500"/>
          </a:xfrm>
        </p:spPr>
        <p:txBody>
          <a:bodyPr/>
          <a:p>
            <a:pPr>
              <a:defRPr/>
            </a:pPr>
            <a:endParaRPr/>
          </a:p>
        </p:txBody>
      </p:sp>
      <p:sp>
        <p:nvSpPr>
          <p:cNvPr id="4" name=""/>
          <p:cNvSpPr txBox="1"/>
          <p:nvPr>
            <p:ph type="dt" sz="half" idx="1"/>
          </p:nvPr>
        </p:nvSpPr>
        <p:spPr bwMode="auto">
          <a:xfrm>
            <a:off x="503968" y="5164954"/>
            <a:ext cx="2348132" cy="390575"/>
          </a:xfrm>
        </p:spPr>
        <p:txBody>
          <a:bodyPr anchor="t"/>
          <a:lstStyle/>
          <a:p>
            <a:pPr>
              <a:defRPr/>
            </a:pPr>
            <a:fld id="{3D1620FC-288E-4721-9807-C5D2CF5BC558}" type="datetime1">
              <a:rPr/>
              <a:t>01.01.2000</a:t>
            </a:fld>
            <a:endParaRPr/>
          </a:p>
        </p:txBody>
      </p:sp>
      <p:sp>
        <p:nvSpPr>
          <p:cNvPr id="5" name=""/>
          <p:cNvSpPr txBox="1"/>
          <p:nvPr>
            <p:ph type="ftr" sz="quarter" idx="2"/>
          </p:nvPr>
        </p:nvSpPr>
        <p:spPr bwMode="auto">
          <a:xfrm>
            <a:off x="3447142" y="5164954"/>
            <a:ext cx="3194798" cy="390575"/>
          </a:xfrm>
        </p:spPr>
        <p:txBody>
          <a:bodyPr anchor="t"/>
          <a:lstStyle/>
          <a:p>
            <a:pPr algn="ctr">
              <a:defRPr sz="1400" strike="noStrike"/>
            </a:pPr>
            <a:endParaRPr/>
          </a:p>
        </p:txBody>
      </p:sp>
      <p:sp>
        <p:nvSpPr>
          <p:cNvPr id="6" name=""/>
          <p:cNvSpPr txBox="1"/>
          <p:nvPr>
            <p:ph type="sldNum" sz="quarter" idx="3"/>
          </p:nvPr>
        </p:nvSpPr>
        <p:spPr bwMode="auto">
          <a:xfrm>
            <a:off x="7226904" y="5164954"/>
            <a:ext cx="2348132" cy="390575"/>
          </a:xfrm>
        </p:spPr>
        <p:txBody>
          <a:bodyPr anchor="t"/>
          <a:lstStyle/>
          <a:p>
            <a:pPr algn="r">
              <a:defRPr sz="1400" strike="noStrike"/>
            </a:pPr>
            <a:fld id="{3E187302-50AD-424D-B646-4A3AA4002614}" type="slidenum">
              <a:rPr/>
              <a:t>2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 sz="4400" u="none">
                <a:latin typeface="Liberation Sans"/>
                <a:ea typeface="Microsoft YaHei"/>
                <a:cs typeface="Arial"/>
              </a:defRPr>
            </a:pPr>
            <a:endParaRPr/>
          </a:p>
        </p:txBody>
      </p:sp>
      <p:sp>
        <p:nvSpPr>
          <p:cNvPr id="3" name=""/>
          <p:cNvSpPr txBox="1"/>
          <p:nvPr>
            <p:ph type="body" idx="4294967295"/>
          </p:nvPr>
        </p:nvSpPr>
        <p:spPr bwMode="auto">
          <a:xfrm>
            <a:off x="503968" y="1326516"/>
            <a:ext cx="9071068" cy="32880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/>
          </a:bodyPr>
          <a:lstStyle/>
          <a:p>
            <a:pPr>
              <a:spcBef>
                <a:spcPts val="1417"/>
              </a:spcBef>
              <a:spcAft>
                <a:spcPts val="0"/>
              </a:spcAft>
              <a:defRPr sz="3200" u="none">
                <a:latin typeface="Liberation Sans"/>
                <a:ea typeface="Microsoft YaHei"/>
                <a:cs typeface="Arial"/>
              </a:defRPr>
            </a:pPr>
            <a:endParaRPr/>
          </a:p>
        </p:txBody>
      </p:sp>
      <p:sp>
        <p:nvSpPr>
          <p:cNvPr id="4" name=""/>
          <p:cNvSpPr txBox="1"/>
          <p:nvPr>
            <p:ph type="dt" sz="half" idx="1"/>
          </p:nvPr>
        </p:nvSpPr>
        <p:spPr bwMode="auto">
          <a:xfrm>
            <a:off x="503968" y="5164954"/>
            <a:ext cx="2348132" cy="390575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fld id="{623D4E66-F4F9-4101-9FE9-92F64C9156D4}" type="datetime1">
              <a:rPr/>
              <a:t>01.01.2000</a:t>
            </a:fld>
            <a:endParaRPr/>
          </a:p>
        </p:txBody>
      </p:sp>
      <p:sp>
        <p:nvSpPr>
          <p:cNvPr id="5" name=""/>
          <p:cNvSpPr txBox="1"/>
          <p:nvPr>
            <p:ph type="ftr" sz="quarter" idx="2"/>
          </p:nvPr>
        </p:nvSpPr>
        <p:spPr bwMode="auto">
          <a:xfrm>
            <a:off x="3447142" y="5164954"/>
            <a:ext cx="3194798" cy="390575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 algn="ctr">
              <a:defRPr sz="1400" strike="noStrike"/>
            </a:pPr>
            <a:endParaRPr/>
          </a:p>
        </p:txBody>
      </p:sp>
      <p:sp>
        <p:nvSpPr>
          <p:cNvPr id="6" name=""/>
          <p:cNvSpPr txBox="1"/>
          <p:nvPr>
            <p:ph type="sldNum" sz="quarter" idx="3"/>
          </p:nvPr>
        </p:nvSpPr>
        <p:spPr bwMode="auto">
          <a:xfrm>
            <a:off x="7226904" y="5164954"/>
            <a:ext cx="2348132" cy="390575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 algn="r">
              <a:defRPr sz="1400" strike="noStrike"/>
            </a:pPr>
            <a:fld id="{BBD5E63B-CC47-42DA-91AA-BE442E552B93}" type="slidenum">
              <a:rPr/>
              <a:t>2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dt="1" ftr="1" hdr="1" sldNum="1"/>
  <p:txStyles>
    <p:titleStyle/>
    <p:bodyStyle/>
    <p:otherStyle/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65663"/>
            <a:ext cx="9071068" cy="1875121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Obtention d’interférences à deux ondes en optique. Notion de cohérence.</a:t>
            </a:r>
            <a:endParaRPr sz="4400"/>
          </a:p>
        </p:txBody>
      </p:sp>
      <p:sp>
        <p:nvSpPr>
          <p:cNvPr id="3" name=""/>
          <p:cNvSpPr txBox="1"/>
          <p:nvPr>
            <p:ph type="body" idx="4294967295"/>
          </p:nvPr>
        </p:nvSpPr>
        <p:spPr bwMode="auto">
          <a:xfrm>
            <a:off x="503190" y="3093260"/>
            <a:ext cx="9071068" cy="2094708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marL="0" marR="0" indent="0" algn="ctr">
              <a:defRPr/>
            </a:pPr>
            <a:r>
              <a:rPr sz="3200" u="none">
                <a:latin typeface="Liberation Sans"/>
                <a:ea typeface="Microsoft YaHei"/>
                <a:cs typeface="Arial"/>
              </a:rPr>
              <a:t>L2</a:t>
            </a:r>
            <a:endParaRPr sz="3200"/>
          </a:p>
          <a:p>
            <a:pPr marL="0" marR="0" indent="0" algn="ctr">
              <a:defRPr/>
            </a:pPr>
            <a:endParaRPr sz="32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Prérequis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503968" y="1326516"/>
            <a:ext cx="9071068" cy="3288032"/>
          </a:xfrm>
          <a:prstGeom prst="rect">
            <a:avLst/>
          </a:prstGeom>
          <a:noFill/>
          <a:ln>
            <a:noFill/>
          </a:ln>
          <a:effectLst/>
        </p:spPr>
        <p:txBody>
          <a:bodyPr anchor="t">
            <a:normAutofit/>
          </a:bodyPr>
          <a:lstStyle/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2800" u="none">
                <a:latin typeface="Liberation Sans"/>
                <a:ea typeface="Microsoft YaHei"/>
                <a:cs typeface="Arial"/>
              </a:rPr>
              <a:t>Ondes électromagnétiques</a:t>
            </a:r>
            <a:endParaRPr/>
          </a:p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2800" u="none">
                <a:latin typeface="Liberation Sans"/>
                <a:ea typeface="Microsoft YaHei"/>
                <a:cs typeface="Arial"/>
              </a:rPr>
              <a:t>Optique géométrique</a:t>
            </a:r>
            <a:endParaRPr/>
          </a:p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2800" u="none">
                <a:latin typeface="Liberation Sans"/>
                <a:ea typeface="Microsoft YaHei"/>
                <a:cs typeface="Arial"/>
              </a:rPr>
              <a:t>Modèle scalaire de la lumière : notion de chemin optique, de différence de marche et d’élcairement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Introduction</a:t>
            </a:r>
            <a:endParaRPr sz="4400"/>
          </a:p>
        </p:txBody>
      </p:sp>
      <p:pic>
        <p:nvPicPr>
          <p:cNvPr id="3" name=""/>
          <p:cNvPicPr/>
          <p:nvPr/>
        </p:nvPicPr>
        <p:blipFill>
          <a:blip r:embed="rId3">
            <a:alphaModFix amt="100000"/>
            <a:lum bright="0" contrast="0"/>
          </a:blip>
          <a:stretch/>
        </p:blipFill>
        <p:spPr bwMode="auto">
          <a:xfrm flipH="0" flipV="0">
            <a:off x="1619897" y="1397431"/>
            <a:ext cx="3177159" cy="364225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4" name=""/>
          <p:cNvPicPr/>
          <p:nvPr/>
        </p:nvPicPr>
        <p:blipFill>
          <a:blip r:embed="rId4">
            <a:alphaModFix amt="100000"/>
            <a:lum bright="0" contrast="0"/>
          </a:blip>
          <a:stretch/>
        </p:blipFill>
        <p:spPr bwMode="auto">
          <a:xfrm flipH="0" flipV="0">
            <a:off x="5486774" y="1799886"/>
            <a:ext cx="4232613" cy="2790904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4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I.2. Conditions d’interférences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648319" y="4355725"/>
            <a:ext cx="9071068" cy="539965"/>
          </a:xfrm>
          <a:prstGeom prst="rect">
            <a:avLst/>
          </a:prstGeom>
          <a:noFill/>
          <a:ln>
            <a:noFill/>
          </a:ln>
          <a:effectLst/>
        </p:spPr>
        <p:txBody>
          <a:bodyPr anchor="t">
            <a:normAutofit/>
          </a:bodyPr>
          <a:lstStyle/>
          <a:p>
            <a:pPr algn="ctr">
              <a:spcBef>
                <a:spcPts val="1417"/>
              </a:spcBef>
              <a:spcAft>
                <a:spcPts val="0"/>
              </a:spcAft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Superposition de différents trains d’ondes</a:t>
            </a:r>
            <a:endParaRPr/>
          </a:p>
        </p:txBody>
      </p:sp>
      <p:pic>
        <p:nvPicPr>
          <p:cNvPr id="4" name=""/>
          <p:cNvPicPr/>
          <p:nvPr/>
        </p:nvPicPr>
        <p:blipFill>
          <a:blip r:embed="rId3">
            <a:alphaModFix amt="100000"/>
            <a:lum bright="0" contrast="0"/>
          </a:blip>
          <a:stretch/>
        </p:blipFill>
        <p:spPr bwMode="auto">
          <a:xfrm flipH="0" flipV="0">
            <a:off x="539965" y="1668134"/>
            <a:ext cx="8992593" cy="2363611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"/>
          <p:cNvSpPr txBox="1"/>
          <p:nvPr/>
        </p:nvSpPr>
        <p:spPr bwMode="auto">
          <a:xfrm>
            <a:off x="1799886" y="3779761"/>
            <a:ext cx="1326516" cy="346658"/>
          </a:xfrm>
          <a:prstGeom prst="rect">
            <a:avLst/>
          </a:prstGeom>
          <a:noFill/>
          <a:ln>
            <a:noFill/>
          </a:ln>
          <a:effectLst/>
        </p:spPr>
        <p:txBody>
          <a:bodyPr lIns="89993" tIns="44996" rIns="89993" bIns="44996"/>
          <a:lstStyle/>
          <a:p>
            <a:pPr>
              <a:defRPr/>
            </a:pPr>
            <a:r>
              <a:rPr/>
              <a:t>Cas où </a:t>
            </a:r>
            <a:r>
              <a:rPr strike="noStrike">
                <a:latin typeface="Liberation Serif"/>
                <a:ea typeface="Liberation Serif"/>
                <a:cs typeface="Liberation Serif"/>
              </a:rPr>
              <a:t>δ</a:t>
            </a:r>
            <a:r>
              <a:rPr strike="noStrike">
                <a:latin typeface="Liberation Sans"/>
                <a:ea typeface="Liberation Serif"/>
                <a:cs typeface="Liberation Serif"/>
              </a:rPr>
              <a:t>&lt;l</a:t>
            </a:r>
            <a:r>
              <a:rPr strike="noStrike" baseline="-25000">
                <a:latin typeface="Liberation Sans"/>
                <a:ea typeface="Liberation Serif"/>
                <a:cs typeface="Liberation Serif"/>
              </a:rPr>
              <a:t>c</a:t>
            </a:r>
            <a:endParaRPr/>
          </a:p>
        </p:txBody>
      </p:sp>
      <p:sp>
        <p:nvSpPr>
          <p:cNvPr id="6" name=""/>
          <p:cNvSpPr txBox="1"/>
          <p:nvPr/>
        </p:nvSpPr>
        <p:spPr bwMode="auto">
          <a:xfrm>
            <a:off x="6299603" y="3793081"/>
            <a:ext cx="1588579" cy="346658"/>
          </a:xfrm>
          <a:prstGeom prst="rect">
            <a:avLst/>
          </a:prstGeom>
          <a:noFill/>
          <a:ln>
            <a:noFill/>
          </a:ln>
          <a:effectLst/>
        </p:spPr>
        <p:txBody>
          <a:bodyPr lIns="89993" tIns="44996" rIns="89993" bIns="44996"/>
          <a:lstStyle/>
          <a:p>
            <a:pPr>
              <a:defRPr/>
            </a:pPr>
            <a:r>
              <a:rPr/>
              <a:t>Cas où </a:t>
            </a:r>
            <a:r>
              <a:rPr strike="noStrike">
                <a:latin typeface="Liberation Serif"/>
                <a:ea typeface="Liberation Serif"/>
                <a:cs typeface="Liberation Serif"/>
              </a:rPr>
              <a:t>δ&gt;</a:t>
            </a:r>
            <a:r>
              <a:rPr strike="noStrike">
                <a:latin typeface="Liberation Sans"/>
                <a:ea typeface="Liberation Serif"/>
                <a:cs typeface="Liberation Serif"/>
              </a:rPr>
              <a:t>l</a:t>
            </a:r>
            <a:r>
              <a:rPr strike="noStrike" baseline="-25000">
                <a:latin typeface="Liberation Sans"/>
                <a:ea typeface="Liberation Serif"/>
                <a:cs typeface="Liberation Serif"/>
              </a:rPr>
              <a:t>c</a:t>
            </a:r>
            <a:endParaRPr/>
          </a:p>
        </p:txBody>
      </p:sp>
      <p:sp>
        <p:nvSpPr>
          <p:cNvPr id="7" name=""/>
          <p:cNvSpPr txBox="1"/>
          <p:nvPr/>
        </p:nvSpPr>
        <p:spPr bwMode="auto">
          <a:xfrm>
            <a:off x="539965" y="5053001"/>
            <a:ext cx="1588579" cy="346658"/>
          </a:xfrm>
          <a:prstGeom prst="rect">
            <a:avLst/>
          </a:prstGeom>
          <a:noFill/>
          <a:ln>
            <a:noFill/>
          </a:ln>
          <a:effectLst/>
        </p:spPr>
        <p:txBody>
          <a:bodyPr lIns="89993" tIns="44996" rIns="89993" bIns="44996"/>
          <a:lstStyle/>
          <a:p>
            <a:pPr>
              <a:defRPr/>
            </a:pPr>
            <a:r>
              <a:rPr sz="1500" i="1" strike="noStrike"/>
              <a:t>Pérez</a:t>
            </a:r>
            <a:endParaRPr sz="15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5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54143"/>
            <a:ext cx="9071068" cy="1250201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II.1. Présentation du dispositif interférentiel des fentes Young</a:t>
            </a:r>
            <a:endParaRPr sz="4400"/>
          </a:p>
        </p:txBody>
      </p:sp>
      <p:pic>
        <p:nvPicPr>
          <p:cNvPr id="3" name=""/>
          <p:cNvPicPr/>
          <p:nvPr/>
        </p:nvPicPr>
        <p:blipFill>
          <a:blip r:embed="rId3">
            <a:alphaModFix amt="100000"/>
            <a:lum bright="0" contrast="0"/>
          </a:blip>
          <a:stretch/>
        </p:blipFill>
        <p:spPr bwMode="auto">
          <a:xfrm flipH="0" flipV="0">
            <a:off x="215986" y="2159863"/>
            <a:ext cx="9575395" cy="2090028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6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182148"/>
            <a:ext cx="9071068" cy="1250201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III.1. Elargissement spatial de la source : cohérence spatiale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539965" y="4602310"/>
            <a:ext cx="9071068" cy="797349"/>
          </a:xfrm>
          <a:prstGeom prst="rect">
            <a:avLst/>
          </a:prstGeom>
          <a:noFill/>
          <a:ln>
            <a:noFill/>
          </a:ln>
          <a:effectLst/>
        </p:spPr>
        <p:txBody>
          <a:bodyPr anchor="t">
            <a:normAutofit/>
          </a:bodyPr>
          <a:lstStyle/>
          <a:p>
            <a:pPr algn="ctr">
              <a:spcBef>
                <a:spcPts val="1417"/>
              </a:spcBef>
              <a:spcAft>
                <a:spcPts val="0"/>
              </a:spcAft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Schéma du dispositif</a:t>
            </a:r>
            <a:endParaRPr/>
          </a:p>
        </p:txBody>
      </p:sp>
      <p:pic>
        <p:nvPicPr>
          <p:cNvPr id="4" name=""/>
          <p:cNvPicPr/>
          <p:nvPr/>
        </p:nvPicPr>
        <p:blipFill>
          <a:blip r:embed="rId3">
            <a:alphaModFix amt="100000"/>
            <a:lum bright="0" contrast="0"/>
          </a:blip>
          <a:stretch/>
        </p:blipFill>
        <p:spPr bwMode="auto">
          <a:xfrm flipH="0" flipV="0">
            <a:off x="1439909" y="1619897"/>
            <a:ext cx="7372335" cy="2879818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7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182148"/>
            <a:ext cx="9071068" cy="1250201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III.1. Elargissement spatial de la source : cohérence spatiale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539965" y="5034282"/>
            <a:ext cx="9071068" cy="797349"/>
          </a:xfrm>
          <a:prstGeom prst="rect">
            <a:avLst/>
          </a:prstGeom>
          <a:noFill/>
          <a:ln>
            <a:noFill/>
          </a:ln>
          <a:effectLst/>
        </p:spPr>
        <p:txBody>
          <a:bodyPr anchor="t">
            <a:normAutofit/>
          </a:bodyPr>
          <a:lstStyle/>
          <a:p>
            <a:pPr algn="ctr">
              <a:spcBef>
                <a:spcPts val="1417"/>
              </a:spcBef>
              <a:spcAft>
                <a:spcPts val="0"/>
              </a:spcAft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Schéma du dispositif</a:t>
            </a:r>
            <a:endParaRPr/>
          </a:p>
        </p:txBody>
      </p:sp>
      <p:pic>
        <p:nvPicPr>
          <p:cNvPr id="4" name=""/>
          <p:cNvPicPr/>
          <p:nvPr/>
        </p:nvPicPr>
        <p:blipFill>
          <a:blip r:embed="rId3">
            <a:alphaModFix amt="100000"/>
            <a:lum bright="0" contrast="0"/>
          </a:blip>
          <a:stretch/>
        </p:blipFill>
        <p:spPr bwMode="auto">
          <a:xfrm flipH="0" flipV="0">
            <a:off x="1439909" y="1619897"/>
            <a:ext cx="7379535" cy="3203798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8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Bibliographie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503968" y="1326516"/>
            <a:ext cx="9071068" cy="3288032"/>
          </a:xfrm>
          <a:prstGeom prst="rect">
            <a:avLst/>
          </a:prstGeom>
          <a:noFill/>
          <a:ln>
            <a:noFill/>
          </a:ln>
          <a:effectLst/>
        </p:spPr>
        <p:txBody>
          <a:bodyPr anchor="t">
            <a:normAutofit/>
          </a:bodyPr>
          <a:lstStyle/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3200" u="none">
                <a:latin typeface="Liberation Sans"/>
                <a:ea typeface="Microsoft YaHei"/>
                <a:cs typeface="Arial"/>
              </a:rPr>
              <a:t>Dunod</a:t>
            </a:r>
            <a:endParaRPr/>
          </a:p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3200" u="none">
                <a:latin typeface="Liberation Sans"/>
                <a:ea typeface="Microsoft YaHei"/>
                <a:cs typeface="Arial"/>
              </a:rPr>
              <a:t>Pérez, Optique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Standard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Standard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satMod val="103000"/>
                <a:tint val="94000"/>
              </a:schemeClr>
            </a:gs>
            <a:gs pos="50000">
              <a:schemeClr val="phClr">
                <a:lumMod val="100000"/>
                <a:satMod val="110000"/>
                <a:shade val="100000"/>
              </a:schemeClr>
            </a:gs>
            <a:gs pos="100000">
              <a:schemeClr val="phClr">
                <a:lumMod val="120000"/>
                <a:satMod val="99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miter lim="800000"/>
        </a:ln>
        <a:ln w="12700" cap="flat" cmpd="sng" algn="ctr">
          <a:solidFill>
            <a:schemeClr val="phClr"/>
          </a:solidFill>
          <a:miter lim="800000"/>
        </a:ln>
        <a:ln w="1905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lumMod val="102000"/>
                <a:satMod val="150000"/>
                <a:tint val="93000"/>
                <a:shade val="98000"/>
              </a:schemeClr>
            </a:gs>
            <a:gs pos="50000">
              <a:schemeClr val="phClr">
                <a:lumMod val="103000"/>
                <a:satMod val="130000"/>
                <a:tint val="98000"/>
                <a:shade val="90000"/>
              </a:schemeClr>
            </a:gs>
            <a:gs pos="100000">
              <a:schemeClr val="phClr">
                <a:satMod val="120000"/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User Theme: 2">
  <a:themeElements>
    <a:clrScheme name="User Theme: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ser Theme: 2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User Theme: 2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satMod val="103000"/>
                <a:tint val="94000"/>
              </a:schemeClr>
            </a:gs>
            <a:gs pos="50000">
              <a:schemeClr val="phClr">
                <a:lumMod val="100000"/>
                <a:satMod val="110000"/>
                <a:shade val="100000"/>
              </a:schemeClr>
            </a:gs>
            <a:gs pos="100000">
              <a:schemeClr val="phClr">
                <a:lumMod val="120000"/>
                <a:satMod val="99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miter lim="800000"/>
        </a:ln>
        <a:ln w="12700" cap="flat" cmpd="sng" algn="ctr">
          <a:solidFill>
            <a:schemeClr val="phClr"/>
          </a:solidFill>
          <a:miter lim="800000"/>
        </a:ln>
        <a:ln w="1905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lumMod val="102000"/>
                <a:satMod val="150000"/>
                <a:tint val="93000"/>
                <a:shade val="98000"/>
              </a:schemeClr>
            </a:gs>
            <a:gs pos="50000">
              <a:schemeClr val="phClr">
                <a:lumMod val="103000"/>
                <a:satMod val="130000"/>
                <a:tint val="98000"/>
                <a:shade val="90000"/>
              </a:schemeClr>
            </a:gs>
            <a:gs pos="100000">
              <a:schemeClr val="phClr">
                <a:satMod val="120000"/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2</cp:revision>
  <dcterms:modified xsi:type="dcterms:W3CDTF">2025-06-06T17:12:54Z</dcterms:modified>
</cp:coreProperties>
</file>