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59" d="100"/>
          <a:sy n="59" d="100"/>
        </p:scale>
        <p:origin x="672" y="5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0DF60D3-3925-BBDB-4C0F-5CF1332D0742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5EC65BC-E488-278E-626A-2515E58C9197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F240FBE4-4B77-2342-7603-747AA97E0E5F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17E04C9-356B-F5A9-87A6-D9794BEEB9AF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7D24E3E-A7DE-1DBD-59AC-5635610A2923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1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834070FD-7F0C-4EF7-AC8C-15F8932F19BF}" type="datetimeFigureOut">
              <a:rPr lang="fr-FR"/>
              <a:t>29/05/2024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>
              <a:defRPr/>
            </a:pPr>
            <a:fld id="{5769158F-D6A4-4175-909E-A520D72B99F4}" type="slidenum">
              <a:rPr lang="fr-FR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Induction électromagnétique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523999" y="3602037"/>
            <a:ext cx="9144000" cy="232462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algn="l">
              <a:defRPr/>
            </a:pPr>
            <a:r>
              <a:rPr lang="fr-FR"/>
              <a:t>Niveau L2/ PC</a:t>
            </a:r>
            <a:endParaRPr lang="fr-FR"/>
          </a:p>
          <a:p>
            <a:pPr algn="l">
              <a:defRPr/>
            </a:pPr>
            <a:endParaRPr/>
          </a:p>
          <a:p>
            <a:pPr algn="l">
              <a:defRPr/>
            </a:pPr>
            <a:r>
              <a:rPr lang="fr-FR" u="sng"/>
              <a:t>Biblio:</a:t>
            </a:r>
            <a:r>
              <a:rPr lang="fr-FR"/>
              <a:t> </a:t>
            </a:r>
            <a:endParaRPr/>
          </a:p>
          <a:p>
            <a:pPr algn="l">
              <a:defRPr/>
            </a:pPr>
            <a:r>
              <a:rPr lang="fr-FR" i="1"/>
              <a:t>Tout-en-un PCSI</a:t>
            </a:r>
            <a:r>
              <a:rPr lang="fr-FR"/>
              <a:t>, </a:t>
            </a:r>
            <a:r>
              <a:rPr lang="fr-FR"/>
              <a:t>Duno</a:t>
            </a:r>
            <a:endParaRPr lang="fr-FR" i="1"/>
          </a:p>
          <a:p>
            <a:pPr algn="l">
              <a:defRPr/>
            </a:pPr>
            <a:r>
              <a:rPr lang="fr-FR" i="1"/>
              <a:t>Tout-en-un PC – PC*</a:t>
            </a:r>
            <a:r>
              <a:rPr lang="fr-FR"/>
              <a:t>, </a:t>
            </a:r>
            <a:r>
              <a:rPr lang="fr-FR"/>
              <a:t>Duno</a:t>
            </a:r>
            <a:endParaRPr lang="fr-FR" u="sng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Prérequis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Électrostatique et magnétostatique </a:t>
            </a:r>
            <a:endParaRPr/>
          </a:p>
          <a:p>
            <a:pPr lvl="1">
              <a:defRPr/>
            </a:pPr>
            <a:r>
              <a:rPr lang="fr-FR"/>
              <a:t>Équations de Maxwell</a:t>
            </a:r>
            <a:endParaRPr/>
          </a:p>
          <a:p>
            <a:pPr lvl="1">
              <a:defRPr/>
            </a:pPr>
            <a:r>
              <a:rPr lang="fr-FR"/>
              <a:t>Énergie électromagnétique</a:t>
            </a:r>
            <a:endParaRPr/>
          </a:p>
          <a:p>
            <a:pPr lvl="1">
              <a:defRPr/>
            </a:pPr>
            <a:r>
              <a:rPr lang="fr-FR"/>
              <a:t>Force de Laplace et de Lorentz</a:t>
            </a:r>
            <a:endParaRPr/>
          </a:p>
          <a:p>
            <a:pPr>
              <a:defRPr/>
            </a:pPr>
            <a:endParaRPr lang="fr-FR"/>
          </a:p>
          <a:p>
            <a:pPr>
              <a:defRPr/>
            </a:pPr>
            <a:r>
              <a:rPr lang="fr-FR"/>
              <a:t>Mécanique du point	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II.3. Énergie magnétique</a:t>
            </a:r>
            <a:endParaRPr/>
          </a:p>
        </p:txBody>
      </p:sp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 bwMode="auto">
          <a:xfrm>
            <a:off x="6531428" y="2315483"/>
            <a:ext cx="5334000" cy="309471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/>
              <a:t>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  <a:p>
            <a:pPr marL="0" indent="0">
              <a:buNone/>
              <a:defRPr/>
            </a:pPr>
            <a:endParaRPr lang="fr-FR" i="1">
              <a:latin typeface="Cambria Math"/>
            </a:endParaRPr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𝑀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𝑀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  <a:p>
            <a:pPr marL="0" indent="0">
              <a:buNone/>
              <a:defRPr/>
            </a:pPr>
            <a:endParaRPr lang="fr-FR" baseline="-25000"/>
          </a:p>
        </p:txBody>
      </p:sp>
      <p:pic>
        <p:nvPicPr>
          <p:cNvPr id="14" name="Image 13" descr="Une image contenant croquis, diagramme, dessin, conception&#10;&#10;Description générée automatiquement"/>
          <p:cNvPicPr>
            <a:picLocks noChangeAspect="1"/>
          </p:cNvPicPr>
          <p:nvPr/>
        </p:nvPicPr>
        <p:blipFill>
          <a:blip r:embed="rId3"/>
          <a:srcRect l="13651" t="33016" r="14126" b="34603"/>
          <a:stretch/>
        </p:blipFill>
        <p:spPr bwMode="auto">
          <a:xfrm>
            <a:off x="838200" y="2275116"/>
            <a:ext cx="4953000" cy="2220686"/>
          </a:xfrm>
          <a:prstGeom prst="rect">
            <a:avLst/>
          </a:prstGeom>
        </p:spPr>
      </p:pic>
      <p:cxnSp>
        <p:nvCxnSpPr>
          <p:cNvPr id="16" name="Connecteur droit avec flèche 15"/>
          <p:cNvCxnSpPr/>
          <p:nvPr/>
        </p:nvCxnSpPr>
        <p:spPr bwMode="auto">
          <a:xfrm flipV="1">
            <a:off x="827314" y="3004458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 bwMode="auto">
          <a:xfrm flipV="1">
            <a:off x="5845630" y="3004457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 bwMode="auto">
          <a:xfrm>
            <a:off x="4049487" y="2901044"/>
            <a:ext cx="1055913" cy="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 bwMode="auto">
          <a:xfrm>
            <a:off x="1534885" y="2901044"/>
            <a:ext cx="1055913" cy="0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 bwMode="auto">
          <a:xfrm>
            <a:off x="1937655" y="2392197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R</a:t>
            </a:r>
            <a:r>
              <a:rPr lang="fr-FR" sz="2000" baseline="-25000"/>
              <a:t>1</a:t>
            </a:r>
            <a:endParaRPr lang="fr-FR" sz="2000"/>
          </a:p>
        </p:txBody>
      </p:sp>
      <p:sp>
        <p:nvSpPr>
          <p:cNvPr id="24" name="ZoneTexte 23"/>
          <p:cNvSpPr txBox="1"/>
          <p:nvPr/>
        </p:nvSpPr>
        <p:spPr bwMode="auto">
          <a:xfrm>
            <a:off x="4408712" y="2388025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R</a:t>
            </a:r>
            <a:r>
              <a:rPr lang="fr-FR" sz="2000" baseline="-25000"/>
              <a:t>2</a:t>
            </a:r>
            <a:endParaRPr lang="fr-FR" sz="2000"/>
          </a:p>
        </p:txBody>
      </p:sp>
      <p:sp>
        <p:nvSpPr>
          <p:cNvPr id="25" name="ZoneTexte 24"/>
          <p:cNvSpPr txBox="1"/>
          <p:nvPr/>
        </p:nvSpPr>
        <p:spPr bwMode="auto">
          <a:xfrm>
            <a:off x="3733801" y="3185404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L</a:t>
            </a:r>
            <a:r>
              <a:rPr lang="fr-FR" sz="2000" baseline="-25000"/>
              <a:t>2</a:t>
            </a:r>
            <a:endParaRPr lang="fr-FR" sz="2000"/>
          </a:p>
        </p:txBody>
      </p:sp>
      <p:sp>
        <p:nvSpPr>
          <p:cNvPr id="26" name="ZoneTexte 25"/>
          <p:cNvSpPr txBox="1"/>
          <p:nvPr/>
        </p:nvSpPr>
        <p:spPr bwMode="auto">
          <a:xfrm>
            <a:off x="2525490" y="3176642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L</a:t>
            </a:r>
            <a:r>
              <a:rPr lang="fr-FR" sz="2000" baseline="-25000"/>
              <a:t>1</a:t>
            </a:r>
            <a:endParaRPr lang="fr-FR" sz="2000"/>
          </a:p>
        </p:txBody>
      </p:sp>
      <p:sp>
        <p:nvSpPr>
          <p:cNvPr id="27" name="ZoneTexte 26"/>
          <p:cNvSpPr txBox="1"/>
          <p:nvPr/>
        </p:nvSpPr>
        <p:spPr bwMode="auto">
          <a:xfrm>
            <a:off x="446318" y="324527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1</a:t>
            </a:r>
            <a:endParaRPr/>
          </a:p>
        </p:txBody>
      </p:sp>
      <p:sp>
        <p:nvSpPr>
          <p:cNvPr id="28" name="ZoneTexte 27"/>
          <p:cNvSpPr txBox="1"/>
          <p:nvPr/>
        </p:nvSpPr>
        <p:spPr bwMode="auto">
          <a:xfrm>
            <a:off x="5851075" y="325271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2</a:t>
            </a:r>
            <a:endParaRPr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1861462" y="284516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U</a:t>
            </a:r>
            <a:r>
              <a:rPr lang="fr-FR" sz="2000" baseline="-25000">
                <a:solidFill>
                  <a:srgbClr val="FF0000"/>
                </a:solidFill>
              </a:rPr>
              <a:t>R1</a:t>
            </a:r>
            <a:endParaRPr/>
          </a:p>
        </p:txBody>
      </p:sp>
      <p:sp>
        <p:nvSpPr>
          <p:cNvPr id="30" name="ZoneTexte 29"/>
          <p:cNvSpPr txBox="1"/>
          <p:nvPr/>
        </p:nvSpPr>
        <p:spPr bwMode="auto">
          <a:xfrm>
            <a:off x="4288976" y="2872439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U</a:t>
            </a:r>
            <a:r>
              <a:rPr lang="fr-FR" sz="2000" baseline="-25000">
                <a:solidFill>
                  <a:srgbClr val="FF0000"/>
                </a:solidFill>
              </a:rPr>
              <a:t>R2</a:t>
            </a:r>
            <a:endParaRPr/>
          </a:p>
        </p:txBody>
      </p:sp>
      <p:cxnSp>
        <p:nvCxnSpPr>
          <p:cNvPr id="31" name="Connecteur droit avec flèche 30"/>
          <p:cNvCxnSpPr/>
          <p:nvPr/>
        </p:nvCxnSpPr>
        <p:spPr bwMode="auto">
          <a:xfrm flipV="1">
            <a:off x="3467107" y="3026228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 bwMode="auto">
          <a:xfrm>
            <a:off x="3320147" y="386987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2</a:t>
            </a:r>
            <a:endParaRPr/>
          </a:p>
        </p:txBody>
      </p:sp>
      <p:cxnSp>
        <p:nvCxnSpPr>
          <p:cNvPr id="33" name="Connecteur droit avec flèche 32"/>
          <p:cNvCxnSpPr/>
          <p:nvPr/>
        </p:nvCxnSpPr>
        <p:spPr bwMode="auto">
          <a:xfrm flipV="1">
            <a:off x="3165033" y="3016137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 bwMode="auto">
          <a:xfrm>
            <a:off x="2930985" y="385978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1</a:t>
            </a:r>
            <a:endParaRPr/>
          </a:p>
        </p:txBody>
      </p:sp>
      <p:sp>
        <p:nvSpPr>
          <p:cNvPr id="35" name="Arc 34"/>
          <p:cNvSpPr/>
          <p:nvPr/>
        </p:nvSpPr>
        <p:spPr bwMode="auto">
          <a:xfrm>
            <a:off x="3004462" y="2580482"/>
            <a:ext cx="631369" cy="441208"/>
          </a:xfrm>
          <a:prstGeom prst="arc">
            <a:avLst>
              <a:gd name="adj1" fmla="val 10866649"/>
              <a:gd name="adj2" fmla="val 0"/>
            </a:avLst>
          </a:prstGeom>
          <a:ln>
            <a:headEnd type="triangle" w="lg" len="lg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ZoneTexte 35"/>
          <p:cNvSpPr txBox="1"/>
          <p:nvPr/>
        </p:nvSpPr>
        <p:spPr bwMode="auto">
          <a:xfrm>
            <a:off x="2999017" y="216920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/>
              <a:t>M</a:t>
            </a:r>
            <a:endParaRPr/>
          </a:p>
        </p:txBody>
      </p:sp>
      <p:cxnSp>
        <p:nvCxnSpPr>
          <p:cNvPr id="38" name="Connecteur droit 37"/>
          <p:cNvCxnSpPr/>
          <p:nvPr/>
        </p:nvCxnSpPr>
        <p:spPr bwMode="auto">
          <a:xfrm flipV="1">
            <a:off x="1197427" y="2788135"/>
            <a:ext cx="74782" cy="843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 bwMode="auto">
          <a:xfrm flipH="1" flipV="1">
            <a:off x="1264136" y="2790880"/>
            <a:ext cx="78933" cy="8155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 bwMode="auto">
          <a:xfrm flipV="1">
            <a:off x="5318264" y="2816740"/>
            <a:ext cx="74782" cy="843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 bwMode="auto">
          <a:xfrm flipH="1" flipV="1">
            <a:off x="5384973" y="2819485"/>
            <a:ext cx="78933" cy="8155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 bwMode="auto">
          <a:xfrm>
            <a:off x="5419025" y="2588080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chemeClr val="accent1">
                    <a:lumMod val="60000"/>
                    <a:lumOff val="40000"/>
                  </a:schemeClr>
                </a:solidFill>
              </a:rPr>
              <a:t>i</a:t>
            </a:r>
            <a:r>
              <a:rPr lang="fr-FR" sz="2000" baseline="-2500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endParaRPr/>
          </a:p>
        </p:txBody>
      </p:sp>
      <p:sp>
        <p:nvSpPr>
          <p:cNvPr id="46" name="ZoneTexte 45"/>
          <p:cNvSpPr txBox="1"/>
          <p:nvPr/>
        </p:nvSpPr>
        <p:spPr bwMode="auto">
          <a:xfrm>
            <a:off x="939626" y="254073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chemeClr val="accent1">
                    <a:lumMod val="60000"/>
                    <a:lumOff val="40000"/>
                  </a:schemeClr>
                </a:solidFill>
              </a:rPr>
              <a:t>i</a:t>
            </a:r>
            <a:r>
              <a:rPr lang="fr-FR" sz="2000" baseline="-2500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endParaRPr/>
          </a:p>
        </p:txBody>
      </p:sp>
      <p:sp>
        <p:nvSpPr>
          <p:cNvPr id="3" name="ZoneTexte 2"/>
          <p:cNvSpPr txBox="1"/>
          <p:nvPr/>
        </p:nvSpPr>
        <p:spPr bwMode="auto">
          <a:xfrm>
            <a:off x="6326663" y="4253024"/>
            <a:ext cx="44563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sz="2800">
                          <a:latin typeface="Cambria Math"/>
                        </a:rPr>
                        <m:t>⇔</m:t>
                      </m:r>
                    </m:oMath>
                  </m:oMathPara>
                </a14:m>
              </mc:Choice>
              <mc:Fallback/>
            </mc:AlternateContent>
            <a:endParaRPr lang="fr-FR" sz="28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7" name="Connecteur droit 6"/>
          <p:cNvCxnSpPr>
            <a:stCxn id="5" idx="1"/>
          </p:cNvCxnSpPr>
          <p:nvPr/>
        </p:nvCxnSpPr>
        <p:spPr bwMode="auto">
          <a:xfrm flipH="1" flipV="1">
            <a:off x="1721926" y="5458089"/>
            <a:ext cx="407805" cy="1405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Freinage inductif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377542" y="1825625"/>
            <a:ext cx="5976256" cy="435133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b="1"/>
              <a:t>PVC</a:t>
            </a:r>
            <a:endParaRPr/>
          </a:p>
          <a:p>
            <a:pPr marL="0" indent="0">
              <a:buNone/>
              <a:defRPr/>
            </a:pPr>
            <a:r>
              <a:rPr lang="fr-FR" u="sng"/>
              <a:t>Système:</a:t>
            </a:r>
            <a:r>
              <a:rPr lang="fr-FR"/>
              <a:t> Aimant</a:t>
            </a:r>
            <a:endParaRPr lang="fr-FR" u="sng"/>
          </a:p>
          <a:p>
            <a:pPr marL="0" indent="0">
              <a:buNone/>
              <a:defRPr/>
            </a:pPr>
            <a:r>
              <a:rPr lang="fr-FR" u="sng"/>
              <a:t>Référentiel:</a:t>
            </a:r>
            <a:r>
              <a:rPr lang="fr-FR"/>
              <a:t> labo supposé galiléen</a:t>
            </a:r>
            <a:endParaRPr lang="fr-FR" u="sng"/>
          </a:p>
          <a:p>
            <a:pPr marL="0" indent="0">
              <a:buNone/>
              <a:defRPr/>
            </a:pPr>
            <a:r>
              <a:rPr lang="fr-FR" u="sng"/>
              <a:t>Bilan des forces:</a:t>
            </a:r>
            <a:r>
              <a:rPr lang="fr-FR"/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e>
                      </m:acc>
                      <m:r>
                        <m:rPr/>
                        <a:rPr lang="fr-FR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fr-FR" u="sng"/>
              <a:t>PFD:</a:t>
            </a:r>
            <a:r>
              <a:rPr lang="fr-FR"/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m:rPr/>
                            <a:rPr lang="fr-FR" i="1">
                              <a:latin typeface="Cambria Math"/>
                            </a:rPr>
                            <m:t>𝑎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accPr>
                        <m:e>
                          <m:r>
                            <m:rPr/>
                            <a:rPr lang="fr-FR" i="1"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</mc:Choice>
              <mc:Fallback/>
            </mc:AlternateContent>
            <a:endParaRPr lang="fr-FR"/>
          </a:p>
          <a:p>
            <a:pPr marL="0" indent="0">
              <a:buNone/>
              <a:defRPr/>
            </a:pPr>
            <a:r>
              <a:rPr lang="fr-FR"/>
              <a:t>       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⇒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𝑧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𝑡</m:t>
                      </m:r>
                      <m:r>
                        <m:rPr/>
                        <a:rPr lang="fr-FR" b="0" i="1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box>
                        <m:boxPr>
                          <m:aln m:val="off"/>
                          <m:diff m:val="off"/>
                          <m:noBreak m:val="off"/>
                          <m:opEmu m:val="off"/>
                          <m:ctrlPr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fPr>
                            <m:num>
                              <m:r>
                                <m:rPr/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𝑔</m:t>
                              </m:r>
                              <m:sSup>
                                <m:sSupPr>
                                  <m:ctrlPr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p>
                                  <m:r>
                                    <m:rPr/>
                                    <a:rPr lang="fr-FR" b="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m:rPr/>
                                <a:rPr lang="fr-FR" b="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box>
                    </m:oMath>
                  </m:oMathPara>
                </a14:m>
              </mc:Choice>
              <mc:Fallback/>
            </mc:AlternateContent>
            <a:endParaRPr lang="fr-FR" u="sng"/>
          </a:p>
          <a:p>
            <a:pPr marL="0" indent="0">
              <a:buNone/>
              <a:defRPr/>
            </a:pPr>
            <a:endParaRPr lang="fr-FR"/>
          </a:p>
        </p:txBody>
      </p:sp>
      <p:sp>
        <p:nvSpPr>
          <p:cNvPr id="4" name="Cylindre 3"/>
          <p:cNvSpPr/>
          <p:nvPr/>
        </p:nvSpPr>
        <p:spPr bwMode="auto">
          <a:xfrm>
            <a:off x="1317173" y="2155371"/>
            <a:ext cx="489858" cy="4032477"/>
          </a:xfrm>
          <a:prstGeom prst="can">
            <a:avLst>
              <a:gd name="adj" fmla="val 56111"/>
            </a:avLst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6" name="Connecteur droit avec flèche 5"/>
          <p:cNvCxnSpPr/>
          <p:nvPr/>
        </p:nvCxnSpPr>
        <p:spPr bwMode="auto">
          <a:xfrm>
            <a:off x="979714" y="2013857"/>
            <a:ext cx="0" cy="4332514"/>
          </a:xfrm>
          <a:prstGeom prst="straightConnector1">
            <a:avLst/>
          </a:prstGeom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 bwMode="auto">
          <a:xfrm flipH="1">
            <a:off x="899105" y="2296885"/>
            <a:ext cx="163286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Forme libre : forme 23"/>
          <p:cNvSpPr/>
          <p:nvPr/>
        </p:nvSpPr>
        <p:spPr bwMode="auto">
          <a:xfrm>
            <a:off x="1905000" y="2416629"/>
            <a:ext cx="1164781" cy="1709057"/>
          </a:xfrm>
          <a:custGeom>
            <a:avLst/>
            <a:gdLst>
              <a:gd name="connsiteX0" fmla="*/ 0 w 1164781"/>
              <a:gd name="connsiteY0" fmla="*/ 0 h 1709057"/>
              <a:gd name="connsiteX1" fmla="*/ 32657 w 1164781"/>
              <a:gd name="connsiteY1" fmla="*/ 54428 h 1709057"/>
              <a:gd name="connsiteX2" fmla="*/ 87086 w 1164781"/>
              <a:gd name="connsiteY2" fmla="*/ 87085 h 1709057"/>
              <a:gd name="connsiteX3" fmla="*/ 119743 w 1164781"/>
              <a:gd name="connsiteY3" fmla="*/ 108857 h 1709057"/>
              <a:gd name="connsiteX4" fmla="*/ 217714 w 1164781"/>
              <a:gd name="connsiteY4" fmla="*/ 195942 h 1709057"/>
              <a:gd name="connsiteX5" fmla="*/ 250371 w 1164781"/>
              <a:gd name="connsiteY5" fmla="*/ 239485 h 1709057"/>
              <a:gd name="connsiteX6" fmla="*/ 261257 w 1164781"/>
              <a:gd name="connsiteY6" fmla="*/ 272142 h 1709057"/>
              <a:gd name="connsiteX7" fmla="*/ 272143 w 1164781"/>
              <a:gd name="connsiteY7" fmla="*/ 326571 h 1709057"/>
              <a:gd name="connsiteX8" fmla="*/ 293914 w 1164781"/>
              <a:gd name="connsiteY8" fmla="*/ 381000 h 1709057"/>
              <a:gd name="connsiteX9" fmla="*/ 304800 w 1164781"/>
              <a:gd name="connsiteY9" fmla="*/ 457200 h 1709057"/>
              <a:gd name="connsiteX10" fmla="*/ 348343 w 1164781"/>
              <a:gd name="connsiteY10" fmla="*/ 653142 h 1709057"/>
              <a:gd name="connsiteX11" fmla="*/ 359229 w 1164781"/>
              <a:gd name="connsiteY11" fmla="*/ 696685 h 1709057"/>
              <a:gd name="connsiteX12" fmla="*/ 370114 w 1164781"/>
              <a:gd name="connsiteY12" fmla="*/ 772885 h 1709057"/>
              <a:gd name="connsiteX13" fmla="*/ 391886 w 1164781"/>
              <a:gd name="connsiteY13" fmla="*/ 881742 h 1709057"/>
              <a:gd name="connsiteX14" fmla="*/ 413657 w 1164781"/>
              <a:gd name="connsiteY14" fmla="*/ 1034142 h 1709057"/>
              <a:gd name="connsiteX15" fmla="*/ 435429 w 1164781"/>
              <a:gd name="connsiteY15" fmla="*/ 1088571 h 1709057"/>
              <a:gd name="connsiteX16" fmla="*/ 478971 w 1164781"/>
              <a:gd name="connsiteY16" fmla="*/ 1262742 h 1709057"/>
              <a:gd name="connsiteX17" fmla="*/ 489857 w 1164781"/>
              <a:gd name="connsiteY17" fmla="*/ 1338942 h 1709057"/>
              <a:gd name="connsiteX18" fmla="*/ 522514 w 1164781"/>
              <a:gd name="connsiteY18" fmla="*/ 1436914 h 1709057"/>
              <a:gd name="connsiteX19" fmla="*/ 566057 w 1164781"/>
              <a:gd name="connsiteY19" fmla="*/ 1480457 h 1709057"/>
              <a:gd name="connsiteX20" fmla="*/ 664029 w 1164781"/>
              <a:gd name="connsiteY20" fmla="*/ 1578428 h 1709057"/>
              <a:gd name="connsiteX21" fmla="*/ 707571 w 1164781"/>
              <a:gd name="connsiteY21" fmla="*/ 1621971 h 1709057"/>
              <a:gd name="connsiteX22" fmla="*/ 729343 w 1164781"/>
              <a:gd name="connsiteY22" fmla="*/ 1654628 h 1709057"/>
              <a:gd name="connsiteX23" fmla="*/ 772886 w 1164781"/>
              <a:gd name="connsiteY23" fmla="*/ 1676400 h 1709057"/>
              <a:gd name="connsiteX24" fmla="*/ 827314 w 1164781"/>
              <a:gd name="connsiteY24" fmla="*/ 1709057 h 1709057"/>
              <a:gd name="connsiteX25" fmla="*/ 1012371 w 1164781"/>
              <a:gd name="connsiteY25" fmla="*/ 1687285 h 1709057"/>
              <a:gd name="connsiteX26" fmla="*/ 1099457 w 1164781"/>
              <a:gd name="connsiteY26" fmla="*/ 1567542 h 1709057"/>
              <a:gd name="connsiteX27" fmla="*/ 1143000 w 1164781"/>
              <a:gd name="connsiteY27" fmla="*/ 1534885 h 1709057"/>
              <a:gd name="connsiteX28" fmla="*/ 1153886 w 1164781"/>
              <a:gd name="connsiteY28" fmla="*/ 1458685 h 1709057"/>
              <a:gd name="connsiteX29" fmla="*/ 1164771 w 1164781"/>
              <a:gd name="connsiteY29" fmla="*/ 1273628 h 1709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64781" h="1709057" fill="norm" stroke="1" extrusionOk="0">
                <a:moveTo>
                  <a:pt x="0" y="0"/>
                </a:moveTo>
                <a:cubicBezTo>
                  <a:pt x="9093" y="18933"/>
                  <a:pt x="19411" y="38441"/>
                  <a:pt x="32657" y="54428"/>
                </a:cubicBezTo>
                <a:cubicBezTo>
                  <a:pt x="52678" y="71392"/>
                  <a:pt x="68485" y="79942"/>
                  <a:pt x="87086" y="87085"/>
                </a:cubicBezTo>
                <a:cubicBezTo>
                  <a:pt x="97853" y="91947"/>
                  <a:pt x="109672" y="103113"/>
                  <a:pt x="119743" y="108857"/>
                </a:cubicBezTo>
                <a:cubicBezTo>
                  <a:pt x="155850" y="134213"/>
                  <a:pt x="181087" y="161008"/>
                  <a:pt x="217714" y="195942"/>
                </a:cubicBezTo>
                <a:cubicBezTo>
                  <a:pt x="230485" y="209150"/>
                  <a:pt x="237047" y="221916"/>
                  <a:pt x="250371" y="239485"/>
                </a:cubicBezTo>
                <a:cubicBezTo>
                  <a:pt x="253777" y="248431"/>
                  <a:pt x="255814" y="259301"/>
                  <a:pt x="261257" y="272142"/>
                </a:cubicBezTo>
                <a:cubicBezTo>
                  <a:pt x="264085" y="288971"/>
                  <a:pt x="265521" y="312342"/>
                  <a:pt x="272143" y="326571"/>
                </a:cubicBezTo>
                <a:cubicBezTo>
                  <a:pt x="273640" y="345556"/>
                  <a:pt x="286149" y="361428"/>
                  <a:pt x="293914" y="381000"/>
                </a:cubicBezTo>
                <a:cubicBezTo>
                  <a:pt x="299076" y="407782"/>
                  <a:pt x="299163" y="431833"/>
                  <a:pt x="304800" y="457200"/>
                </a:cubicBezTo>
                <a:cubicBezTo>
                  <a:pt x="330187" y="529706"/>
                  <a:pt x="335128" y="595800"/>
                  <a:pt x="348343" y="653142"/>
                </a:cubicBezTo>
                <a:cubicBezTo>
                  <a:pt x="354025" y="668821"/>
                  <a:pt x="358128" y="681115"/>
                  <a:pt x="359229" y="696685"/>
                </a:cubicBezTo>
                <a:cubicBezTo>
                  <a:pt x="363810" y="720663"/>
                  <a:pt x="363863" y="751604"/>
                  <a:pt x="370114" y="772885"/>
                </a:cubicBezTo>
                <a:cubicBezTo>
                  <a:pt x="377764" y="811880"/>
                  <a:pt x="384422" y="846515"/>
                  <a:pt x="391886" y="881742"/>
                </a:cubicBezTo>
                <a:cubicBezTo>
                  <a:pt x="396132" y="898824"/>
                  <a:pt x="407149" y="1001550"/>
                  <a:pt x="413657" y="1034142"/>
                </a:cubicBezTo>
                <a:cubicBezTo>
                  <a:pt x="418651" y="1055368"/>
                  <a:pt x="429839" y="1068927"/>
                  <a:pt x="435429" y="1088571"/>
                </a:cubicBezTo>
                <a:cubicBezTo>
                  <a:pt x="461302" y="1150478"/>
                  <a:pt x="466519" y="1209362"/>
                  <a:pt x="478971" y="1262742"/>
                </a:cubicBezTo>
                <a:cubicBezTo>
                  <a:pt x="480278" y="1288584"/>
                  <a:pt x="487555" y="1316690"/>
                  <a:pt x="489857" y="1338942"/>
                </a:cubicBezTo>
                <a:cubicBezTo>
                  <a:pt x="501268" y="1372759"/>
                  <a:pt x="503786" y="1407298"/>
                  <a:pt x="522514" y="1436914"/>
                </a:cubicBezTo>
                <a:cubicBezTo>
                  <a:pt x="535723" y="1448751"/>
                  <a:pt x="552924" y="1466302"/>
                  <a:pt x="566057" y="1480457"/>
                </a:cubicBezTo>
                <a:cubicBezTo>
                  <a:pt x="682313" y="1630157"/>
                  <a:pt x="547677" y="1463414"/>
                  <a:pt x="664029" y="1578428"/>
                </a:cubicBezTo>
                <a:cubicBezTo>
                  <a:pt x="679237" y="1597534"/>
                  <a:pt x="698098" y="1608800"/>
                  <a:pt x="707571" y="1621971"/>
                </a:cubicBezTo>
                <a:cubicBezTo>
                  <a:pt x="716675" y="1632293"/>
                  <a:pt x="718015" y="1647015"/>
                  <a:pt x="729343" y="1654628"/>
                </a:cubicBezTo>
                <a:cubicBezTo>
                  <a:pt x="743262" y="1664431"/>
                  <a:pt x="758482" y="1669094"/>
                  <a:pt x="772886" y="1676400"/>
                </a:cubicBezTo>
                <a:cubicBezTo>
                  <a:pt x="795815" y="1686253"/>
                  <a:pt x="810757" y="1694570"/>
                  <a:pt x="827314" y="1709057"/>
                </a:cubicBezTo>
                <a:cubicBezTo>
                  <a:pt x="872041" y="1698698"/>
                  <a:pt x="962595" y="1706876"/>
                  <a:pt x="1012371" y="1687285"/>
                </a:cubicBezTo>
                <a:cubicBezTo>
                  <a:pt x="1050386" y="1677199"/>
                  <a:pt x="1083093" y="1588003"/>
                  <a:pt x="1099457" y="1567542"/>
                </a:cubicBezTo>
                <a:cubicBezTo>
                  <a:pt x="1107692" y="1552447"/>
                  <a:pt x="1131277" y="1546037"/>
                  <a:pt x="1143000" y="1534885"/>
                </a:cubicBezTo>
                <a:cubicBezTo>
                  <a:pt x="1143328" y="1504873"/>
                  <a:pt x="1150599" y="1482293"/>
                  <a:pt x="1153886" y="1458685"/>
                </a:cubicBezTo>
                <a:cubicBezTo>
                  <a:pt x="1167486" y="1336504"/>
                  <a:pt x="1166170" y="1348068"/>
                  <a:pt x="1164771" y="1273628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6" name="Connecteur droit 15"/>
          <p:cNvCxnSpPr>
            <a:stCxn id="14" idx="1"/>
            <a:endCxn id="12" idx="4"/>
          </p:cNvCxnSpPr>
          <p:nvPr/>
        </p:nvCxnSpPr>
        <p:spPr bwMode="auto">
          <a:xfrm flipH="1">
            <a:off x="1901131" y="2296885"/>
            <a:ext cx="413116" cy="701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>
            <a:stCxn id="14" idx="1"/>
            <a:endCxn id="13" idx="4"/>
          </p:cNvCxnSpPr>
          <p:nvPr/>
        </p:nvCxnSpPr>
        <p:spPr bwMode="auto">
          <a:xfrm flipH="1">
            <a:off x="1901131" y="2296885"/>
            <a:ext cx="413116" cy="19093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 bwMode="auto">
          <a:xfrm>
            <a:off x="635990" y="2115550"/>
            <a:ext cx="28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0</a:t>
            </a:r>
            <a:endParaRPr/>
          </a:p>
        </p:txBody>
      </p:sp>
      <p:sp>
        <p:nvSpPr>
          <p:cNvPr id="25" name="Forme libre : forme 24"/>
          <p:cNvSpPr/>
          <p:nvPr/>
        </p:nvSpPr>
        <p:spPr bwMode="auto">
          <a:xfrm>
            <a:off x="1807029" y="2427514"/>
            <a:ext cx="1164781" cy="1709057"/>
          </a:xfrm>
          <a:custGeom>
            <a:avLst/>
            <a:gdLst>
              <a:gd name="connsiteX0" fmla="*/ 0 w 1164781"/>
              <a:gd name="connsiteY0" fmla="*/ 0 h 1709057"/>
              <a:gd name="connsiteX1" fmla="*/ 32657 w 1164781"/>
              <a:gd name="connsiteY1" fmla="*/ 54428 h 1709057"/>
              <a:gd name="connsiteX2" fmla="*/ 87086 w 1164781"/>
              <a:gd name="connsiteY2" fmla="*/ 87085 h 1709057"/>
              <a:gd name="connsiteX3" fmla="*/ 119743 w 1164781"/>
              <a:gd name="connsiteY3" fmla="*/ 108857 h 1709057"/>
              <a:gd name="connsiteX4" fmla="*/ 217714 w 1164781"/>
              <a:gd name="connsiteY4" fmla="*/ 195942 h 1709057"/>
              <a:gd name="connsiteX5" fmla="*/ 250371 w 1164781"/>
              <a:gd name="connsiteY5" fmla="*/ 239485 h 1709057"/>
              <a:gd name="connsiteX6" fmla="*/ 261257 w 1164781"/>
              <a:gd name="connsiteY6" fmla="*/ 272142 h 1709057"/>
              <a:gd name="connsiteX7" fmla="*/ 272143 w 1164781"/>
              <a:gd name="connsiteY7" fmla="*/ 326571 h 1709057"/>
              <a:gd name="connsiteX8" fmla="*/ 293914 w 1164781"/>
              <a:gd name="connsiteY8" fmla="*/ 381000 h 1709057"/>
              <a:gd name="connsiteX9" fmla="*/ 304800 w 1164781"/>
              <a:gd name="connsiteY9" fmla="*/ 457200 h 1709057"/>
              <a:gd name="connsiteX10" fmla="*/ 348343 w 1164781"/>
              <a:gd name="connsiteY10" fmla="*/ 653142 h 1709057"/>
              <a:gd name="connsiteX11" fmla="*/ 359229 w 1164781"/>
              <a:gd name="connsiteY11" fmla="*/ 696685 h 1709057"/>
              <a:gd name="connsiteX12" fmla="*/ 370114 w 1164781"/>
              <a:gd name="connsiteY12" fmla="*/ 772885 h 1709057"/>
              <a:gd name="connsiteX13" fmla="*/ 391886 w 1164781"/>
              <a:gd name="connsiteY13" fmla="*/ 881742 h 1709057"/>
              <a:gd name="connsiteX14" fmla="*/ 413657 w 1164781"/>
              <a:gd name="connsiteY14" fmla="*/ 1034142 h 1709057"/>
              <a:gd name="connsiteX15" fmla="*/ 435429 w 1164781"/>
              <a:gd name="connsiteY15" fmla="*/ 1088571 h 1709057"/>
              <a:gd name="connsiteX16" fmla="*/ 478971 w 1164781"/>
              <a:gd name="connsiteY16" fmla="*/ 1262742 h 1709057"/>
              <a:gd name="connsiteX17" fmla="*/ 489857 w 1164781"/>
              <a:gd name="connsiteY17" fmla="*/ 1338942 h 1709057"/>
              <a:gd name="connsiteX18" fmla="*/ 522514 w 1164781"/>
              <a:gd name="connsiteY18" fmla="*/ 1436914 h 1709057"/>
              <a:gd name="connsiteX19" fmla="*/ 566057 w 1164781"/>
              <a:gd name="connsiteY19" fmla="*/ 1480457 h 1709057"/>
              <a:gd name="connsiteX20" fmla="*/ 664029 w 1164781"/>
              <a:gd name="connsiteY20" fmla="*/ 1578428 h 1709057"/>
              <a:gd name="connsiteX21" fmla="*/ 707571 w 1164781"/>
              <a:gd name="connsiteY21" fmla="*/ 1621971 h 1709057"/>
              <a:gd name="connsiteX22" fmla="*/ 729343 w 1164781"/>
              <a:gd name="connsiteY22" fmla="*/ 1654628 h 1709057"/>
              <a:gd name="connsiteX23" fmla="*/ 772886 w 1164781"/>
              <a:gd name="connsiteY23" fmla="*/ 1676400 h 1709057"/>
              <a:gd name="connsiteX24" fmla="*/ 827314 w 1164781"/>
              <a:gd name="connsiteY24" fmla="*/ 1709057 h 1709057"/>
              <a:gd name="connsiteX25" fmla="*/ 1012371 w 1164781"/>
              <a:gd name="connsiteY25" fmla="*/ 1687285 h 1709057"/>
              <a:gd name="connsiteX26" fmla="*/ 1099457 w 1164781"/>
              <a:gd name="connsiteY26" fmla="*/ 1567542 h 1709057"/>
              <a:gd name="connsiteX27" fmla="*/ 1143000 w 1164781"/>
              <a:gd name="connsiteY27" fmla="*/ 1534885 h 1709057"/>
              <a:gd name="connsiteX28" fmla="*/ 1153886 w 1164781"/>
              <a:gd name="connsiteY28" fmla="*/ 1458685 h 1709057"/>
              <a:gd name="connsiteX29" fmla="*/ 1164771 w 1164781"/>
              <a:gd name="connsiteY29" fmla="*/ 1273628 h 1709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164781" h="1709057" fill="norm" stroke="1" extrusionOk="0">
                <a:moveTo>
                  <a:pt x="0" y="0"/>
                </a:moveTo>
                <a:cubicBezTo>
                  <a:pt x="9093" y="18933"/>
                  <a:pt x="19411" y="38441"/>
                  <a:pt x="32657" y="54428"/>
                </a:cubicBezTo>
                <a:cubicBezTo>
                  <a:pt x="52678" y="71392"/>
                  <a:pt x="68485" y="79942"/>
                  <a:pt x="87086" y="87085"/>
                </a:cubicBezTo>
                <a:cubicBezTo>
                  <a:pt x="97853" y="91947"/>
                  <a:pt x="109672" y="103113"/>
                  <a:pt x="119743" y="108857"/>
                </a:cubicBezTo>
                <a:cubicBezTo>
                  <a:pt x="155850" y="134213"/>
                  <a:pt x="181087" y="161008"/>
                  <a:pt x="217714" y="195942"/>
                </a:cubicBezTo>
                <a:cubicBezTo>
                  <a:pt x="230485" y="209150"/>
                  <a:pt x="237047" y="221916"/>
                  <a:pt x="250371" y="239485"/>
                </a:cubicBezTo>
                <a:cubicBezTo>
                  <a:pt x="253777" y="248431"/>
                  <a:pt x="255814" y="259301"/>
                  <a:pt x="261257" y="272142"/>
                </a:cubicBezTo>
                <a:cubicBezTo>
                  <a:pt x="264085" y="288971"/>
                  <a:pt x="265521" y="312342"/>
                  <a:pt x="272143" y="326571"/>
                </a:cubicBezTo>
                <a:cubicBezTo>
                  <a:pt x="273640" y="345556"/>
                  <a:pt x="286149" y="361428"/>
                  <a:pt x="293914" y="381000"/>
                </a:cubicBezTo>
                <a:cubicBezTo>
                  <a:pt x="299076" y="407782"/>
                  <a:pt x="299163" y="431833"/>
                  <a:pt x="304800" y="457200"/>
                </a:cubicBezTo>
                <a:cubicBezTo>
                  <a:pt x="330187" y="529706"/>
                  <a:pt x="335128" y="595800"/>
                  <a:pt x="348343" y="653142"/>
                </a:cubicBezTo>
                <a:cubicBezTo>
                  <a:pt x="354025" y="668821"/>
                  <a:pt x="358128" y="681115"/>
                  <a:pt x="359229" y="696685"/>
                </a:cubicBezTo>
                <a:cubicBezTo>
                  <a:pt x="363810" y="720663"/>
                  <a:pt x="363863" y="751604"/>
                  <a:pt x="370114" y="772885"/>
                </a:cubicBezTo>
                <a:cubicBezTo>
                  <a:pt x="377764" y="811880"/>
                  <a:pt x="384422" y="846515"/>
                  <a:pt x="391886" y="881742"/>
                </a:cubicBezTo>
                <a:cubicBezTo>
                  <a:pt x="396132" y="898824"/>
                  <a:pt x="407149" y="1001550"/>
                  <a:pt x="413657" y="1034142"/>
                </a:cubicBezTo>
                <a:cubicBezTo>
                  <a:pt x="418651" y="1055368"/>
                  <a:pt x="429839" y="1068927"/>
                  <a:pt x="435429" y="1088571"/>
                </a:cubicBezTo>
                <a:cubicBezTo>
                  <a:pt x="461302" y="1150478"/>
                  <a:pt x="466519" y="1209362"/>
                  <a:pt x="478971" y="1262742"/>
                </a:cubicBezTo>
                <a:cubicBezTo>
                  <a:pt x="480278" y="1288584"/>
                  <a:pt x="487555" y="1316690"/>
                  <a:pt x="489857" y="1338942"/>
                </a:cubicBezTo>
                <a:cubicBezTo>
                  <a:pt x="501268" y="1372759"/>
                  <a:pt x="503786" y="1407298"/>
                  <a:pt x="522514" y="1436914"/>
                </a:cubicBezTo>
                <a:cubicBezTo>
                  <a:pt x="535723" y="1448751"/>
                  <a:pt x="552924" y="1466302"/>
                  <a:pt x="566057" y="1480457"/>
                </a:cubicBezTo>
                <a:cubicBezTo>
                  <a:pt x="682313" y="1630157"/>
                  <a:pt x="547677" y="1463414"/>
                  <a:pt x="664029" y="1578428"/>
                </a:cubicBezTo>
                <a:cubicBezTo>
                  <a:pt x="679237" y="1597534"/>
                  <a:pt x="698098" y="1608800"/>
                  <a:pt x="707571" y="1621971"/>
                </a:cubicBezTo>
                <a:cubicBezTo>
                  <a:pt x="716675" y="1632293"/>
                  <a:pt x="718015" y="1647015"/>
                  <a:pt x="729343" y="1654628"/>
                </a:cubicBezTo>
                <a:cubicBezTo>
                  <a:pt x="743262" y="1664431"/>
                  <a:pt x="758482" y="1669094"/>
                  <a:pt x="772886" y="1676400"/>
                </a:cubicBezTo>
                <a:cubicBezTo>
                  <a:pt x="795815" y="1686253"/>
                  <a:pt x="810757" y="1694570"/>
                  <a:pt x="827314" y="1709057"/>
                </a:cubicBezTo>
                <a:cubicBezTo>
                  <a:pt x="872041" y="1698698"/>
                  <a:pt x="962595" y="1706876"/>
                  <a:pt x="1012371" y="1687285"/>
                </a:cubicBezTo>
                <a:cubicBezTo>
                  <a:pt x="1050386" y="1677199"/>
                  <a:pt x="1083093" y="1588003"/>
                  <a:pt x="1099457" y="1567542"/>
                </a:cubicBezTo>
                <a:cubicBezTo>
                  <a:pt x="1107692" y="1552447"/>
                  <a:pt x="1131277" y="1546037"/>
                  <a:pt x="1143000" y="1534885"/>
                </a:cubicBezTo>
                <a:cubicBezTo>
                  <a:pt x="1143328" y="1504873"/>
                  <a:pt x="1150599" y="1482293"/>
                  <a:pt x="1153886" y="1458685"/>
                </a:cubicBezTo>
                <a:cubicBezTo>
                  <a:pt x="1167486" y="1336504"/>
                  <a:pt x="1166170" y="1348068"/>
                  <a:pt x="1164771" y="1273628"/>
                </a:cubicBezTo>
              </a:path>
            </a:pathLst>
          </a:cu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7" name="Forme libre : forme 26"/>
          <p:cNvSpPr/>
          <p:nvPr/>
        </p:nvSpPr>
        <p:spPr bwMode="auto">
          <a:xfrm>
            <a:off x="1787759" y="3679341"/>
            <a:ext cx="1798451" cy="859971"/>
          </a:xfrm>
          <a:custGeom>
            <a:avLst/>
            <a:gdLst>
              <a:gd name="connsiteX0" fmla="*/ 0 w 1798451"/>
              <a:gd name="connsiteY0" fmla="*/ 642257 h 859971"/>
              <a:gd name="connsiteX1" fmla="*/ 228600 w 1798451"/>
              <a:gd name="connsiteY1" fmla="*/ 696686 h 859971"/>
              <a:gd name="connsiteX2" fmla="*/ 315686 w 1798451"/>
              <a:gd name="connsiteY2" fmla="*/ 729343 h 859971"/>
              <a:gd name="connsiteX3" fmla="*/ 446314 w 1798451"/>
              <a:gd name="connsiteY3" fmla="*/ 740228 h 859971"/>
              <a:gd name="connsiteX4" fmla="*/ 598714 w 1798451"/>
              <a:gd name="connsiteY4" fmla="*/ 783771 h 859971"/>
              <a:gd name="connsiteX5" fmla="*/ 620486 w 1798451"/>
              <a:gd name="connsiteY5" fmla="*/ 805543 h 859971"/>
              <a:gd name="connsiteX6" fmla="*/ 664029 w 1798451"/>
              <a:gd name="connsiteY6" fmla="*/ 816428 h 859971"/>
              <a:gd name="connsiteX7" fmla="*/ 794657 w 1798451"/>
              <a:gd name="connsiteY7" fmla="*/ 859971 h 859971"/>
              <a:gd name="connsiteX8" fmla="*/ 1230086 w 1798451"/>
              <a:gd name="connsiteY8" fmla="*/ 838200 h 859971"/>
              <a:gd name="connsiteX9" fmla="*/ 1273629 w 1798451"/>
              <a:gd name="connsiteY9" fmla="*/ 827314 h 859971"/>
              <a:gd name="connsiteX10" fmla="*/ 1328057 w 1798451"/>
              <a:gd name="connsiteY10" fmla="*/ 816428 h 859971"/>
              <a:gd name="connsiteX11" fmla="*/ 1393371 w 1798451"/>
              <a:gd name="connsiteY11" fmla="*/ 740228 h 859971"/>
              <a:gd name="connsiteX12" fmla="*/ 1436914 w 1798451"/>
              <a:gd name="connsiteY12" fmla="*/ 718457 h 859971"/>
              <a:gd name="connsiteX13" fmla="*/ 1480457 w 1798451"/>
              <a:gd name="connsiteY13" fmla="*/ 685800 h 859971"/>
              <a:gd name="connsiteX14" fmla="*/ 1534886 w 1798451"/>
              <a:gd name="connsiteY14" fmla="*/ 653143 h 859971"/>
              <a:gd name="connsiteX15" fmla="*/ 1567543 w 1798451"/>
              <a:gd name="connsiteY15" fmla="*/ 609600 h 859971"/>
              <a:gd name="connsiteX16" fmla="*/ 1643743 w 1798451"/>
              <a:gd name="connsiteY16" fmla="*/ 522514 h 859971"/>
              <a:gd name="connsiteX17" fmla="*/ 1752600 w 1798451"/>
              <a:gd name="connsiteY17" fmla="*/ 250371 h 859971"/>
              <a:gd name="connsiteX18" fmla="*/ 1774371 w 1798451"/>
              <a:gd name="connsiteY18" fmla="*/ 119743 h 859971"/>
              <a:gd name="connsiteX19" fmla="*/ 1796143 w 1798451"/>
              <a:gd name="connsiteY19" fmla="*/ 87086 h 859971"/>
              <a:gd name="connsiteX20" fmla="*/ 1796143 w 1798451"/>
              <a:gd name="connsiteY20" fmla="*/ 0 h 85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98451" h="859971" fill="norm" stroke="1" extrusionOk="0">
                <a:moveTo>
                  <a:pt x="0" y="642257"/>
                </a:moveTo>
                <a:cubicBezTo>
                  <a:pt x="83380" y="660326"/>
                  <a:pt x="117414" y="670146"/>
                  <a:pt x="228600" y="696686"/>
                </a:cubicBezTo>
                <a:cubicBezTo>
                  <a:pt x="255377" y="712387"/>
                  <a:pt x="279913" y="725601"/>
                  <a:pt x="315686" y="729343"/>
                </a:cubicBezTo>
                <a:cubicBezTo>
                  <a:pt x="354538" y="733863"/>
                  <a:pt x="392582" y="744320"/>
                  <a:pt x="446314" y="740228"/>
                </a:cubicBezTo>
                <a:cubicBezTo>
                  <a:pt x="617736" y="809912"/>
                  <a:pt x="393572" y="699559"/>
                  <a:pt x="598714" y="783771"/>
                </a:cubicBezTo>
                <a:cubicBezTo>
                  <a:pt x="608690" y="788917"/>
                  <a:pt x="610620" y="801583"/>
                  <a:pt x="620486" y="805543"/>
                </a:cubicBezTo>
                <a:cubicBezTo>
                  <a:pt x="634958" y="813756"/>
                  <a:pt x="651003" y="813480"/>
                  <a:pt x="664029" y="816428"/>
                </a:cubicBezTo>
                <a:cubicBezTo>
                  <a:pt x="825467" y="877913"/>
                  <a:pt x="678526" y="813036"/>
                  <a:pt x="794657" y="859971"/>
                </a:cubicBezTo>
                <a:cubicBezTo>
                  <a:pt x="952528" y="805525"/>
                  <a:pt x="1088425" y="859402"/>
                  <a:pt x="1230086" y="838200"/>
                </a:cubicBezTo>
                <a:cubicBezTo>
                  <a:pt x="1242839" y="837929"/>
                  <a:pt x="1257922" y="830260"/>
                  <a:pt x="1273629" y="827314"/>
                </a:cubicBezTo>
                <a:cubicBezTo>
                  <a:pt x="1290527" y="820247"/>
                  <a:pt x="1314689" y="817689"/>
                  <a:pt x="1328057" y="816428"/>
                </a:cubicBezTo>
                <a:cubicBezTo>
                  <a:pt x="1353131" y="782949"/>
                  <a:pt x="1356078" y="768104"/>
                  <a:pt x="1393371" y="740228"/>
                </a:cubicBezTo>
                <a:cubicBezTo>
                  <a:pt x="1406521" y="730131"/>
                  <a:pt x="1423560" y="726088"/>
                  <a:pt x="1436914" y="718457"/>
                </a:cubicBezTo>
                <a:cubicBezTo>
                  <a:pt x="1450829" y="709759"/>
                  <a:pt x="1462019" y="696443"/>
                  <a:pt x="1480457" y="685800"/>
                </a:cubicBezTo>
                <a:cubicBezTo>
                  <a:pt x="1496028" y="670778"/>
                  <a:pt x="1519573" y="665110"/>
                  <a:pt x="1534886" y="653143"/>
                </a:cubicBezTo>
                <a:cubicBezTo>
                  <a:pt x="1547358" y="638685"/>
                  <a:pt x="1555068" y="622224"/>
                  <a:pt x="1567543" y="609600"/>
                </a:cubicBezTo>
                <a:cubicBezTo>
                  <a:pt x="1587653" y="574599"/>
                  <a:pt x="1629491" y="564636"/>
                  <a:pt x="1643743" y="522514"/>
                </a:cubicBezTo>
                <a:cubicBezTo>
                  <a:pt x="1691470" y="435855"/>
                  <a:pt x="1708100" y="329117"/>
                  <a:pt x="1752600" y="250371"/>
                </a:cubicBezTo>
                <a:cubicBezTo>
                  <a:pt x="1752398" y="224780"/>
                  <a:pt x="1762459" y="144286"/>
                  <a:pt x="1774371" y="119743"/>
                </a:cubicBezTo>
                <a:cubicBezTo>
                  <a:pt x="1780723" y="109289"/>
                  <a:pt x="1794198" y="100154"/>
                  <a:pt x="1796143" y="87086"/>
                </a:cubicBezTo>
                <a:cubicBezTo>
                  <a:pt x="1801243" y="62406"/>
                  <a:pt x="1788324" y="25683"/>
                  <a:pt x="1796143" y="0"/>
                </a:cubicBezTo>
              </a:path>
            </a:pathLst>
          </a:custGeom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ZoneTexte 9"/>
          <p:cNvSpPr txBox="1"/>
          <p:nvPr/>
        </p:nvSpPr>
        <p:spPr bwMode="auto">
          <a:xfrm>
            <a:off x="643846" y="6123543"/>
            <a:ext cx="283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z</a:t>
            </a:r>
            <a:endParaRPr/>
          </a:p>
        </p:txBody>
      </p:sp>
      <p:sp>
        <p:nvSpPr>
          <p:cNvPr id="12" name="Cylindre 11"/>
          <p:cNvSpPr/>
          <p:nvPr/>
        </p:nvSpPr>
        <p:spPr bwMode="auto">
          <a:xfrm>
            <a:off x="1238145" y="2162032"/>
            <a:ext cx="662986" cy="409936"/>
          </a:xfrm>
          <a:prstGeom prst="can">
            <a:avLst>
              <a:gd name="adj" fmla="val 56111"/>
            </a:avLst>
          </a:prstGeom>
          <a:solidFill>
            <a:schemeClr val="accent2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Cylindre 12"/>
          <p:cNvSpPr/>
          <p:nvPr/>
        </p:nvSpPr>
        <p:spPr bwMode="auto">
          <a:xfrm>
            <a:off x="1238145" y="4001294"/>
            <a:ext cx="662986" cy="409936"/>
          </a:xfrm>
          <a:prstGeom prst="can">
            <a:avLst>
              <a:gd name="adj" fmla="val 56111"/>
            </a:avLst>
          </a:prstGeom>
          <a:solidFill>
            <a:schemeClr val="accent2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" name="ZoneTexte 13"/>
          <p:cNvSpPr txBox="1"/>
          <p:nvPr/>
        </p:nvSpPr>
        <p:spPr bwMode="auto">
          <a:xfrm>
            <a:off x="2314247" y="1973719"/>
            <a:ext cx="2318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Bobines captant le passage de l’aimant</a:t>
            </a:r>
            <a:endParaRPr/>
          </a:p>
        </p:txBody>
      </p:sp>
      <p:sp>
        <p:nvSpPr>
          <p:cNvPr id="22" name="ZoneTexte 21"/>
          <p:cNvSpPr txBox="1"/>
          <p:nvPr/>
        </p:nvSpPr>
        <p:spPr bwMode="auto">
          <a:xfrm>
            <a:off x="2727363" y="3055611"/>
            <a:ext cx="2079712" cy="715089"/>
          </a:xfrm>
          <a:prstGeom prst="roundRect">
            <a:avLst>
              <a:gd name="adj" fmla="val 22756"/>
            </a:avLst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/>
              <a:t>Oscilloscope</a:t>
            </a:r>
            <a:endParaRPr/>
          </a:p>
          <a:p>
            <a:pPr algn="ctr">
              <a:defRPr/>
            </a:pPr>
            <a:endParaRPr lang="fr-FR"/>
          </a:p>
        </p:txBody>
      </p:sp>
      <p:sp>
        <p:nvSpPr>
          <p:cNvPr id="26" name="Forme libre : forme 25"/>
          <p:cNvSpPr/>
          <p:nvPr/>
        </p:nvSpPr>
        <p:spPr bwMode="auto">
          <a:xfrm>
            <a:off x="1905000" y="3701143"/>
            <a:ext cx="1798451" cy="859971"/>
          </a:xfrm>
          <a:custGeom>
            <a:avLst/>
            <a:gdLst>
              <a:gd name="connsiteX0" fmla="*/ 0 w 1798451"/>
              <a:gd name="connsiteY0" fmla="*/ 642257 h 859971"/>
              <a:gd name="connsiteX1" fmla="*/ 228600 w 1798451"/>
              <a:gd name="connsiteY1" fmla="*/ 696686 h 859971"/>
              <a:gd name="connsiteX2" fmla="*/ 315686 w 1798451"/>
              <a:gd name="connsiteY2" fmla="*/ 729343 h 859971"/>
              <a:gd name="connsiteX3" fmla="*/ 446314 w 1798451"/>
              <a:gd name="connsiteY3" fmla="*/ 740228 h 859971"/>
              <a:gd name="connsiteX4" fmla="*/ 598714 w 1798451"/>
              <a:gd name="connsiteY4" fmla="*/ 783771 h 859971"/>
              <a:gd name="connsiteX5" fmla="*/ 620486 w 1798451"/>
              <a:gd name="connsiteY5" fmla="*/ 805543 h 859971"/>
              <a:gd name="connsiteX6" fmla="*/ 664029 w 1798451"/>
              <a:gd name="connsiteY6" fmla="*/ 816428 h 859971"/>
              <a:gd name="connsiteX7" fmla="*/ 794657 w 1798451"/>
              <a:gd name="connsiteY7" fmla="*/ 859971 h 859971"/>
              <a:gd name="connsiteX8" fmla="*/ 1230086 w 1798451"/>
              <a:gd name="connsiteY8" fmla="*/ 838200 h 859971"/>
              <a:gd name="connsiteX9" fmla="*/ 1273629 w 1798451"/>
              <a:gd name="connsiteY9" fmla="*/ 827314 h 859971"/>
              <a:gd name="connsiteX10" fmla="*/ 1328057 w 1798451"/>
              <a:gd name="connsiteY10" fmla="*/ 816428 h 859971"/>
              <a:gd name="connsiteX11" fmla="*/ 1393371 w 1798451"/>
              <a:gd name="connsiteY11" fmla="*/ 740228 h 859971"/>
              <a:gd name="connsiteX12" fmla="*/ 1436914 w 1798451"/>
              <a:gd name="connsiteY12" fmla="*/ 718457 h 859971"/>
              <a:gd name="connsiteX13" fmla="*/ 1480457 w 1798451"/>
              <a:gd name="connsiteY13" fmla="*/ 685800 h 859971"/>
              <a:gd name="connsiteX14" fmla="*/ 1534886 w 1798451"/>
              <a:gd name="connsiteY14" fmla="*/ 653143 h 859971"/>
              <a:gd name="connsiteX15" fmla="*/ 1567543 w 1798451"/>
              <a:gd name="connsiteY15" fmla="*/ 609600 h 859971"/>
              <a:gd name="connsiteX16" fmla="*/ 1643743 w 1798451"/>
              <a:gd name="connsiteY16" fmla="*/ 522514 h 859971"/>
              <a:gd name="connsiteX17" fmla="*/ 1752600 w 1798451"/>
              <a:gd name="connsiteY17" fmla="*/ 250371 h 859971"/>
              <a:gd name="connsiteX18" fmla="*/ 1774371 w 1798451"/>
              <a:gd name="connsiteY18" fmla="*/ 119743 h 859971"/>
              <a:gd name="connsiteX19" fmla="*/ 1796143 w 1798451"/>
              <a:gd name="connsiteY19" fmla="*/ 87086 h 859971"/>
              <a:gd name="connsiteX20" fmla="*/ 1796143 w 1798451"/>
              <a:gd name="connsiteY20" fmla="*/ 0 h 859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98451" h="859971" fill="norm" stroke="1" extrusionOk="0">
                <a:moveTo>
                  <a:pt x="0" y="642257"/>
                </a:moveTo>
                <a:cubicBezTo>
                  <a:pt x="79114" y="661648"/>
                  <a:pt x="121865" y="665462"/>
                  <a:pt x="228600" y="696686"/>
                </a:cubicBezTo>
                <a:cubicBezTo>
                  <a:pt x="256313" y="706198"/>
                  <a:pt x="288290" y="719916"/>
                  <a:pt x="315686" y="729343"/>
                </a:cubicBezTo>
                <a:cubicBezTo>
                  <a:pt x="352534" y="736378"/>
                  <a:pt x="395067" y="726699"/>
                  <a:pt x="446314" y="740228"/>
                </a:cubicBezTo>
                <a:cubicBezTo>
                  <a:pt x="633614" y="830466"/>
                  <a:pt x="402710" y="732986"/>
                  <a:pt x="598714" y="783771"/>
                </a:cubicBezTo>
                <a:cubicBezTo>
                  <a:pt x="608812" y="784782"/>
                  <a:pt x="609961" y="803344"/>
                  <a:pt x="620486" y="805543"/>
                </a:cubicBezTo>
                <a:cubicBezTo>
                  <a:pt x="630448" y="810606"/>
                  <a:pt x="649084" y="807306"/>
                  <a:pt x="664029" y="816428"/>
                </a:cubicBezTo>
                <a:cubicBezTo>
                  <a:pt x="827485" y="892135"/>
                  <a:pt x="672950" y="819806"/>
                  <a:pt x="794657" y="859971"/>
                </a:cubicBezTo>
                <a:cubicBezTo>
                  <a:pt x="880974" y="829636"/>
                  <a:pt x="1024950" y="889929"/>
                  <a:pt x="1230086" y="838200"/>
                </a:cubicBezTo>
                <a:cubicBezTo>
                  <a:pt x="1245100" y="840824"/>
                  <a:pt x="1258914" y="830864"/>
                  <a:pt x="1273629" y="827314"/>
                </a:cubicBezTo>
                <a:cubicBezTo>
                  <a:pt x="1292727" y="823755"/>
                  <a:pt x="1309156" y="825060"/>
                  <a:pt x="1328057" y="816428"/>
                </a:cubicBezTo>
                <a:cubicBezTo>
                  <a:pt x="1347791" y="786786"/>
                  <a:pt x="1359722" y="766881"/>
                  <a:pt x="1393371" y="740228"/>
                </a:cubicBezTo>
                <a:cubicBezTo>
                  <a:pt x="1406944" y="730827"/>
                  <a:pt x="1422490" y="728059"/>
                  <a:pt x="1436914" y="718457"/>
                </a:cubicBezTo>
                <a:cubicBezTo>
                  <a:pt x="1456679" y="707326"/>
                  <a:pt x="1464398" y="693490"/>
                  <a:pt x="1480457" y="685800"/>
                </a:cubicBezTo>
                <a:cubicBezTo>
                  <a:pt x="1496960" y="674900"/>
                  <a:pt x="1515112" y="662052"/>
                  <a:pt x="1534886" y="653143"/>
                </a:cubicBezTo>
                <a:cubicBezTo>
                  <a:pt x="1546011" y="637189"/>
                  <a:pt x="1553110" y="627110"/>
                  <a:pt x="1567543" y="609600"/>
                </a:cubicBezTo>
                <a:cubicBezTo>
                  <a:pt x="1598551" y="583718"/>
                  <a:pt x="1620689" y="554798"/>
                  <a:pt x="1643743" y="522514"/>
                </a:cubicBezTo>
                <a:cubicBezTo>
                  <a:pt x="1667679" y="447089"/>
                  <a:pt x="1723351" y="345280"/>
                  <a:pt x="1752600" y="250371"/>
                </a:cubicBezTo>
                <a:cubicBezTo>
                  <a:pt x="1758969" y="235277"/>
                  <a:pt x="1761161" y="150821"/>
                  <a:pt x="1774371" y="119743"/>
                </a:cubicBezTo>
                <a:cubicBezTo>
                  <a:pt x="1780490" y="104319"/>
                  <a:pt x="1793933" y="100778"/>
                  <a:pt x="1796143" y="87086"/>
                </a:cubicBezTo>
                <a:cubicBezTo>
                  <a:pt x="1799102" y="62005"/>
                  <a:pt x="1797213" y="31653"/>
                  <a:pt x="1796143" y="0"/>
                </a:cubicBezTo>
              </a:path>
            </a:pathLst>
          </a:cu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Cylindre 27"/>
          <p:cNvSpPr/>
          <p:nvPr/>
        </p:nvSpPr>
        <p:spPr bwMode="auto">
          <a:xfrm>
            <a:off x="1487383" y="1581400"/>
            <a:ext cx="149438" cy="400228"/>
          </a:xfrm>
          <a:prstGeom prst="can">
            <a:avLst>
              <a:gd name="adj" fmla="val 2500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1901131" y="1441549"/>
            <a:ext cx="2420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Aimant néodyme (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sSub>
                        <m:sSubPr>
                          <m:ctrlPr>
                            <a:rPr lang="fr-FR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m:rPr/>
                            <a:rPr lang="fr-FR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</mc:Choice>
              <mc:Fallback/>
            </mc:AlternateContent>
            <a:r>
              <a:rPr lang="fr-FR"/>
              <a:t>)</a:t>
            </a:r>
            <a:endParaRPr/>
          </a:p>
        </p:txBody>
      </p:sp>
      <p:cxnSp>
        <p:nvCxnSpPr>
          <p:cNvPr id="30" name="Connecteur droit 29"/>
          <p:cNvCxnSpPr>
            <a:stCxn id="29" idx="1"/>
            <a:endCxn id="28" idx="4"/>
          </p:cNvCxnSpPr>
          <p:nvPr/>
        </p:nvCxnSpPr>
        <p:spPr bwMode="auto">
          <a:xfrm flipH="1">
            <a:off x="1636821" y="1626215"/>
            <a:ext cx="264310" cy="1552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 bwMode="auto">
          <a:xfrm>
            <a:off x="2129731" y="5413937"/>
            <a:ext cx="2420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/>
              <a:t>Tube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xmlns:mc="http://schemas.openxmlformats.org/markup-compatibility/2006" showMasterPhAnim="0" showMasterSp="1" show="0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idx="1"/>
          </p:nvPr>
        </p:nvSpPr>
        <p:spPr bwMode="auto">
          <a:xfrm>
            <a:off x="6531428" y="530196"/>
            <a:ext cx="5334000" cy="3094719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/>
              <a:t>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𝑈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  <a:p>
            <a:pPr marL="0" indent="0">
              <a:buNone/>
              <a:defRPr/>
            </a:pPr>
            <a:endParaRPr lang="fr-FR" i="1">
              <a:latin typeface="Cambria Math"/>
            </a:endParaRPr>
          </a:p>
          <a:p>
            <a:pPr marL="0" indent="0">
              <a:buNone/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d>
                        <m:dPr>
                          <m:begChr m:val="{"/>
                          <m:endChr m:val=""/>
                          <m:ctrlPr>
                            <a:rPr lang="fr-FR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dPr>
                        <m:e>
                          <m:eqArr>
                            <m:eqArrPr>
                              <m:baseJc m:val="center"/>
                              <m:maxDist m:val="off"/>
                              <m:objDist m:val="off"/>
                              <m:rSp/>
                              <m:rSpRule/>
                              <m:ctrlPr>
                                <a:rPr lang="fr-FR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𝑀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b="0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b="0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b="0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b="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m:rPr/>
                                <a:rPr lang="fr-FR" b="0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−</m:t>
                              </m:r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𝑀</m:t>
                              </m:r>
                              <m:box>
                                <m:boxPr>
                                  <m:aln m:val="off"/>
                                  <m:diff m:val="off"/>
                                  <m:noBreak m:val="off"/>
                                  <m:opEmu m:val="off"/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fr-FR" i="1">
                                          <a:latin typeface="Cambria Math"/>
                                          <a:ea typeface="Cambria Math"/>
                                          <a:cs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</m:t>
                                      </m:r>
                                      <m:sSub>
                                        <m:sSubPr>
                                          <m:ctrlPr>
                                            <a:rPr lang="fr-FR" i="1">
                                              <a:latin typeface="Cambria Math"/>
                                              <a:ea typeface="Cambria Math"/>
                                              <a:cs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/>
                                            <a:rPr lang="fr-FR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m:rPr/>
                                            <a:rPr lang="fr-FR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/>
                                        <a:rPr lang="fr-FR" i="1">
                                          <a:latin typeface="Cambria Math"/>
                                        </a:rPr>
                                        <m:t>𝑑𝑡</m:t>
                                      </m:r>
                                    </m:den>
                                  </m:f>
                                </m:e>
                              </m:box>
                              <m:r>
                                <m:rPr/>
                                <a:rPr lang="fr-FR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b="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/>
                                <a:rPr lang="fr-FR" i="1">
                                  <a:solidFill>
                                    <a:schemeClr val="accent1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fr-FR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b="0" i="1">
                                      <a:solidFill>
                                        <a:schemeClr val="accent1">
                                          <a:lumMod val="60000"/>
                                          <a:lumOff val="40000"/>
                                        </a:schemeClr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eqArr>
                        </m:e>
                      </m:d>
                    </m:oMath>
                  </m:oMathPara>
                </a14:m>
              </mc:Choice>
              <mc:Fallback/>
            </mc:AlternateContent>
            <a:endParaRPr lang="fr-FR"/>
          </a:p>
          <a:p>
            <a:pPr marL="0" indent="0">
              <a:buNone/>
              <a:defRPr/>
            </a:pPr>
            <a:endParaRPr lang="fr-FR" baseline="-25000"/>
          </a:p>
        </p:txBody>
      </p:sp>
      <p:pic>
        <p:nvPicPr>
          <p:cNvPr id="14" name="Image 13" descr="Une image contenant croquis, diagramme, dessin, conception&#10;&#10;Description générée automatiquement"/>
          <p:cNvPicPr>
            <a:picLocks noChangeAspect="1"/>
          </p:cNvPicPr>
          <p:nvPr/>
        </p:nvPicPr>
        <p:blipFill>
          <a:blip r:embed="rId3"/>
          <a:srcRect l="13651" t="33016" r="14126" b="34603"/>
          <a:stretch/>
        </p:blipFill>
        <p:spPr bwMode="auto">
          <a:xfrm>
            <a:off x="838200" y="489829"/>
            <a:ext cx="4953000" cy="2220686"/>
          </a:xfrm>
          <a:prstGeom prst="rect">
            <a:avLst/>
          </a:prstGeom>
        </p:spPr>
      </p:pic>
      <p:cxnSp>
        <p:nvCxnSpPr>
          <p:cNvPr id="16" name="Connecteur droit avec flèche 15"/>
          <p:cNvCxnSpPr/>
          <p:nvPr/>
        </p:nvCxnSpPr>
        <p:spPr bwMode="auto">
          <a:xfrm flipV="1">
            <a:off x="827314" y="1219171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 bwMode="auto">
          <a:xfrm flipV="1">
            <a:off x="5845630" y="1219170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 bwMode="auto">
          <a:xfrm>
            <a:off x="4049487" y="1115757"/>
            <a:ext cx="1055913" cy="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 bwMode="auto">
          <a:xfrm>
            <a:off x="1534885" y="1115757"/>
            <a:ext cx="1055913" cy="0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 bwMode="auto">
          <a:xfrm>
            <a:off x="1937655" y="606909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R</a:t>
            </a:r>
            <a:r>
              <a:rPr lang="fr-FR" sz="2000" baseline="-25000"/>
              <a:t>1</a:t>
            </a:r>
            <a:endParaRPr lang="fr-FR" sz="2000"/>
          </a:p>
        </p:txBody>
      </p:sp>
      <p:sp>
        <p:nvSpPr>
          <p:cNvPr id="24" name="ZoneTexte 23"/>
          <p:cNvSpPr txBox="1"/>
          <p:nvPr/>
        </p:nvSpPr>
        <p:spPr bwMode="auto">
          <a:xfrm>
            <a:off x="4408712" y="602738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R</a:t>
            </a:r>
            <a:r>
              <a:rPr lang="fr-FR" sz="2000" baseline="-25000"/>
              <a:t>2</a:t>
            </a:r>
            <a:endParaRPr lang="fr-FR" sz="2000"/>
          </a:p>
        </p:txBody>
      </p:sp>
      <p:sp>
        <p:nvSpPr>
          <p:cNvPr id="25" name="ZoneTexte 24"/>
          <p:cNvSpPr txBox="1"/>
          <p:nvPr/>
        </p:nvSpPr>
        <p:spPr bwMode="auto">
          <a:xfrm>
            <a:off x="3733801" y="1400117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L</a:t>
            </a:r>
            <a:r>
              <a:rPr lang="fr-FR" sz="2000" baseline="-25000"/>
              <a:t>2</a:t>
            </a:r>
            <a:endParaRPr lang="fr-FR" sz="2000"/>
          </a:p>
        </p:txBody>
      </p:sp>
      <p:sp>
        <p:nvSpPr>
          <p:cNvPr id="26" name="ZoneTexte 25"/>
          <p:cNvSpPr txBox="1"/>
          <p:nvPr/>
        </p:nvSpPr>
        <p:spPr bwMode="auto">
          <a:xfrm>
            <a:off x="2525490" y="1391355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/>
              <a:t>L</a:t>
            </a:r>
            <a:r>
              <a:rPr lang="fr-FR" sz="2000" baseline="-25000"/>
              <a:t>1</a:t>
            </a:r>
            <a:endParaRPr lang="fr-FR" sz="2000"/>
          </a:p>
        </p:txBody>
      </p:sp>
      <p:sp>
        <p:nvSpPr>
          <p:cNvPr id="27" name="ZoneTexte 26"/>
          <p:cNvSpPr txBox="1"/>
          <p:nvPr/>
        </p:nvSpPr>
        <p:spPr bwMode="auto">
          <a:xfrm>
            <a:off x="446318" y="145998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1</a:t>
            </a:r>
            <a:endParaRPr/>
          </a:p>
        </p:txBody>
      </p:sp>
      <p:sp>
        <p:nvSpPr>
          <p:cNvPr id="28" name="ZoneTexte 27"/>
          <p:cNvSpPr txBox="1"/>
          <p:nvPr/>
        </p:nvSpPr>
        <p:spPr bwMode="auto">
          <a:xfrm>
            <a:off x="5851075" y="146742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2</a:t>
            </a:r>
            <a:endParaRPr/>
          </a:p>
        </p:txBody>
      </p:sp>
      <p:sp>
        <p:nvSpPr>
          <p:cNvPr id="29" name="ZoneTexte 28"/>
          <p:cNvSpPr txBox="1"/>
          <p:nvPr/>
        </p:nvSpPr>
        <p:spPr bwMode="auto">
          <a:xfrm>
            <a:off x="1861462" y="105987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U</a:t>
            </a:r>
            <a:r>
              <a:rPr lang="fr-FR" sz="2000" baseline="-25000">
                <a:solidFill>
                  <a:srgbClr val="FF0000"/>
                </a:solidFill>
              </a:rPr>
              <a:t>R1</a:t>
            </a:r>
            <a:endParaRPr/>
          </a:p>
        </p:txBody>
      </p:sp>
      <p:sp>
        <p:nvSpPr>
          <p:cNvPr id="30" name="ZoneTexte 29"/>
          <p:cNvSpPr txBox="1"/>
          <p:nvPr/>
        </p:nvSpPr>
        <p:spPr bwMode="auto">
          <a:xfrm>
            <a:off x="4288976" y="1087152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U</a:t>
            </a:r>
            <a:r>
              <a:rPr lang="fr-FR" sz="2000" baseline="-25000">
                <a:solidFill>
                  <a:srgbClr val="FF0000"/>
                </a:solidFill>
              </a:rPr>
              <a:t>R2</a:t>
            </a:r>
            <a:endParaRPr/>
          </a:p>
        </p:txBody>
      </p:sp>
      <p:cxnSp>
        <p:nvCxnSpPr>
          <p:cNvPr id="31" name="Connecteur droit avec flèche 30"/>
          <p:cNvCxnSpPr/>
          <p:nvPr/>
        </p:nvCxnSpPr>
        <p:spPr bwMode="auto">
          <a:xfrm flipV="1">
            <a:off x="3467107" y="1240941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 bwMode="auto">
          <a:xfrm>
            <a:off x="3320147" y="208458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2</a:t>
            </a:r>
            <a:endParaRPr/>
          </a:p>
        </p:txBody>
      </p:sp>
      <p:cxnSp>
        <p:nvCxnSpPr>
          <p:cNvPr id="33" name="Connecteur droit avec flèche 32"/>
          <p:cNvCxnSpPr/>
          <p:nvPr/>
        </p:nvCxnSpPr>
        <p:spPr bwMode="auto">
          <a:xfrm flipV="1">
            <a:off x="3165033" y="1230851"/>
            <a:ext cx="0" cy="881743"/>
          </a:xfrm>
          <a:prstGeom prst="straightConnector1">
            <a:avLst/>
          </a:prstGeom>
          <a:ln>
            <a:solidFill>
              <a:srgbClr val="FF0000"/>
            </a:solidFill>
            <a:headEnd type="triangle" w="lg" len="lg"/>
            <a:tailEnd type="non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 bwMode="auto">
          <a:xfrm>
            <a:off x="2930985" y="207449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FF0000"/>
                </a:solidFill>
              </a:rPr>
              <a:t>e</a:t>
            </a:r>
            <a:r>
              <a:rPr lang="fr-FR" sz="2000" baseline="-25000">
                <a:solidFill>
                  <a:srgbClr val="FF0000"/>
                </a:solidFill>
              </a:rPr>
              <a:t>1</a:t>
            </a:r>
            <a:endParaRPr/>
          </a:p>
        </p:txBody>
      </p:sp>
      <p:sp>
        <p:nvSpPr>
          <p:cNvPr id="35" name="Arc 34"/>
          <p:cNvSpPr/>
          <p:nvPr/>
        </p:nvSpPr>
        <p:spPr bwMode="auto">
          <a:xfrm>
            <a:off x="3004462" y="795195"/>
            <a:ext cx="631369" cy="441208"/>
          </a:xfrm>
          <a:prstGeom prst="arc">
            <a:avLst>
              <a:gd name="adj1" fmla="val 10866649"/>
              <a:gd name="adj2" fmla="val 0"/>
            </a:avLst>
          </a:prstGeom>
          <a:ln>
            <a:headEnd type="triangle" w="lg" len="lg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ZoneTexte 35"/>
          <p:cNvSpPr txBox="1"/>
          <p:nvPr/>
        </p:nvSpPr>
        <p:spPr bwMode="auto">
          <a:xfrm>
            <a:off x="2999017" y="38391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000"/>
              <a:t>M</a:t>
            </a:r>
            <a:endParaRPr/>
          </a:p>
        </p:txBody>
      </p:sp>
      <p:cxnSp>
        <p:nvCxnSpPr>
          <p:cNvPr id="38" name="Connecteur droit 37"/>
          <p:cNvCxnSpPr/>
          <p:nvPr/>
        </p:nvCxnSpPr>
        <p:spPr bwMode="auto">
          <a:xfrm flipV="1">
            <a:off x="1197427" y="1002848"/>
            <a:ext cx="74782" cy="843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 bwMode="auto">
          <a:xfrm flipH="1" flipV="1">
            <a:off x="1264136" y="1005593"/>
            <a:ext cx="78933" cy="8155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 bwMode="auto">
          <a:xfrm flipV="1">
            <a:off x="5318264" y="1031453"/>
            <a:ext cx="74782" cy="8430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 bwMode="auto">
          <a:xfrm flipH="1" flipV="1">
            <a:off x="5384973" y="1034198"/>
            <a:ext cx="78933" cy="8155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 bwMode="auto">
          <a:xfrm>
            <a:off x="5419025" y="802793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chemeClr val="accent1">
                    <a:lumMod val="60000"/>
                    <a:lumOff val="40000"/>
                  </a:schemeClr>
                </a:solidFill>
              </a:rPr>
              <a:t>i</a:t>
            </a:r>
            <a:r>
              <a:rPr lang="fr-FR" sz="2000" baseline="-2500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endParaRPr/>
          </a:p>
        </p:txBody>
      </p:sp>
      <p:sp>
        <p:nvSpPr>
          <p:cNvPr id="46" name="ZoneTexte 45"/>
          <p:cNvSpPr txBox="1"/>
          <p:nvPr/>
        </p:nvSpPr>
        <p:spPr bwMode="auto">
          <a:xfrm>
            <a:off x="939626" y="755446"/>
            <a:ext cx="631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2000">
                <a:solidFill>
                  <a:schemeClr val="accent1">
                    <a:lumMod val="60000"/>
                    <a:lumOff val="40000"/>
                  </a:schemeClr>
                </a:solidFill>
              </a:rPr>
              <a:t>i</a:t>
            </a:r>
            <a:r>
              <a:rPr lang="fr-FR" sz="2000" baseline="-2500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endParaRPr/>
          </a:p>
        </p:txBody>
      </p:sp>
      <p:sp>
        <p:nvSpPr>
          <p:cNvPr id="3" name="ZoneTexte 2"/>
          <p:cNvSpPr txBox="1"/>
          <p:nvPr/>
        </p:nvSpPr>
        <p:spPr bwMode="auto">
          <a:xfrm>
            <a:off x="6326663" y="2467737"/>
            <a:ext cx="445635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defRPr/>
            </a:pP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>
                      <m:jc m:val="centerGroup"/>
                    </m:oMathParaPr>
                    <m:oMath>
                      <m:r>
                        <m:rPr/>
                        <a:rPr lang="fr-FR" sz="2800">
                          <a:latin typeface="Cambria Math"/>
                        </a:rPr>
                        <m:t>⇔</m:t>
                      </m:r>
                    </m:oMath>
                  </m:oMathPara>
                </a14:m>
              </mc:Choice>
              <mc:Fallback/>
            </mc:AlternateContent>
            <a:endParaRPr lang="fr-FR" sz="2800"/>
          </a:p>
        </p:txBody>
      </p:sp>
      <p:sp>
        <p:nvSpPr>
          <p:cNvPr id="5" name="ZoneTexte 4"/>
          <p:cNvSpPr txBox="1"/>
          <p:nvPr/>
        </p:nvSpPr>
        <p:spPr bwMode="auto">
          <a:xfrm>
            <a:off x="838200" y="3646871"/>
            <a:ext cx="11038113" cy="1937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2800"/>
              <a:t>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r>
                        <m:rPr/>
                        <a:rPr lang="fr-FR" sz="2800" i="1">
                          <a:latin typeface="Cambria Math"/>
                        </a:rPr>
                        <m:t>⇒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m:rPr/>
                        <a:rPr lang="fr-FR" sz="2800" b="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m:rPr/>
                        <a:rPr lang="fr-FR" sz="2800" b="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m:rPr/>
                            <a:rPr lang="fr-FR" sz="280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alnScr m:val="off"/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Sup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m:rPr/>
                        <a:rPr lang="fr-FR" sz="2800" b="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alnScr m:val="off"/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Sup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m:rPr/>
                            <a:rPr lang="fr-FR" sz="28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m:rPr/>
                        <a:rPr lang="fr-FR" sz="2800" b="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28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fr-FR" sz="28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fr-FR" sz="2800" b="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sz="28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m:rPr/>
                            <a:rPr lang="fr-FR" sz="2800" b="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m:rPr/>
                        <a:rPr lang="fr-FR" sz="2800" i="1">
                          <a:latin typeface="Cambria Math"/>
                        </a:rPr>
                        <m:t>+</m:t>
                      </m:r>
                      <m:r>
                        <m:rPr/>
                        <a:rPr lang="fr-FR" sz="2800" b="0" i="1">
                          <a:latin typeface="Cambria Math"/>
                        </a:rPr>
                        <m:t>𝑀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i="1">
                              <a:latin typeface="Cambria Math"/>
                            </a:rPr>
                            <m:t>1</m:t>
                          </m:r>
                        </m:sub>
                      </m:sSub>
                      <m:f>
                        <m:f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800" i="1"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sz="28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800" i="1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m:rPr/>
                            <a:rPr lang="fr-FR" sz="280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m:rPr/>
                        <a:rPr lang="fr-FR" sz="28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800" i="1"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sz="28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800" i="1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m:rPr/>
                            <a:rPr lang="fr-FR" sz="280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m:rPr/>
                        <a:rPr lang="fr-FR" sz="2800" i="1">
                          <a:latin typeface="Cambria Math"/>
                        </a:rPr>
                        <m:t>+</m:t>
                      </m:r>
                      <m:r>
                        <m:rPr/>
                        <a:rPr lang="fr-FR" sz="2800" i="1">
                          <a:latin typeface="Cambria Math"/>
                        </a:rPr>
                        <m:t>𝑀</m:t>
                      </m:r>
                      <m:sSub>
                        <m:sSub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sSubPr>
                        <m:e>
                          <m:r>
                            <m:rPr/>
                            <a:rPr lang="fr-FR" sz="2800" i="1">
                              <a:latin typeface="Cambria Math"/>
                            </a:rPr>
                            <m:t>𝑖</m:t>
                          </m:r>
                        </m:e>
                        <m:sub>
                          <m:r>
                            <m:rPr/>
                            <a:rPr lang="fr-FR" sz="2800" b="0" i="1">
                              <a:latin typeface="Cambria Math"/>
                            </a:rPr>
                            <m:t>2</m:t>
                          </m:r>
                        </m:sub>
                      </m:sSub>
                      <m:f>
                        <m:f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800" i="1"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lang="fr-FR" sz="28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sSubPr>
                            <m:e>
                              <m:r>
                                <m:rPr/>
                                <a:rPr lang="fr-FR" sz="2800" i="1">
                                  <a:latin typeface="Cambria Math"/>
                                </a:rPr>
                                <m:t>𝑖</m:t>
                              </m:r>
                            </m:e>
                            <m:sub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m:rPr/>
                            <a:rPr lang="fr-FR" sz="2800" i="1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fr-FR" sz="2800"/>
          </a:p>
          <a:p>
            <a:pPr>
              <a:defRPr/>
            </a:pPr>
            <a:r>
              <a:rPr lang="fr-FR" sz="2800"/>
              <a:t>                                                                              </a:t>
            </a:r>
            <a:endParaRPr/>
          </a:p>
          <a:p>
            <a:pPr>
              <a:defRPr/>
            </a:pPr>
            <a:r>
              <a:rPr lang="fr-FR" sz="2800"/>
              <a:t>                                     				           </a:t>
            </a:r>
            <mc:AlternateContent xmlns:mc="http://schemas.openxmlformats.org/markup-compatibility/2006" xmlns:m="http://schemas.openxmlformats.org/officeDocument/2006/math">
              <mc:Choice xmlns:a14="http://schemas.microsoft.com/office/drawing/2010/main" Requires="a14">
                <a14:m>
                  <m:oMathPara>
                    <m:oMathParaPr/>
                    <m:oMath>
                      <m:f>
                        <m:fPr>
                          <m:ctrlPr>
                            <a:rPr lang="fr-FR" sz="2800" i="1">
                              <a:latin typeface="Cambria Math"/>
                              <a:ea typeface="Cambria Math"/>
                              <a:cs typeface="Cambria Math"/>
                            </a:rPr>
                          </m:ctrlPr>
                        </m:fPr>
                        <m:num>
                          <m:r>
                            <m:rPr/>
                            <a:rPr lang="fr-FR" sz="2800" i="1">
                              <a:latin typeface="Cambria Math"/>
                            </a:rPr>
                            <m:t>𝑑</m:t>
                          </m:r>
                          <m:r>
                            <m:rPr/>
                            <a:rPr lang="fr-FR" sz="2800" b="0" i="1">
                              <a:latin typeface="Cambria Math"/>
                            </a:rPr>
                            <m:t>(</m:t>
                          </m:r>
                          <m:box>
                            <m:boxPr>
                              <m:aln m:val="off"/>
                              <m:diff m:val="off"/>
                              <m:noBreak m:val="off"/>
                              <m:opEmu m:val="off"/>
                              <m:ctrlPr>
                                <a:rPr lang="fr-FR" sz="2800" b="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fr-FR" sz="28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fr-FR" sz="28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alnScr m:val="off"/>
                                  <m:ctrlPr>
                                    <a:rPr lang="fr-FR" sz="28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box>
                          <m:r>
                            <m:rPr/>
                            <a:rPr lang="fr-FR" sz="2800" b="0" i="1">
                              <a:latin typeface="Cambria Math"/>
                            </a:rPr>
                            <m:t>+</m:t>
                          </m:r>
                          <m:box>
                            <m:boxPr>
                              <m:aln m:val="off"/>
                              <m:diff m:val="off"/>
                              <m:noBreak m:val="off"/>
                              <m:opEmu m:val="off"/>
                              <m:ctrlPr>
                                <a:rPr lang="fr-FR" sz="2800" i="1">
                                  <a:latin typeface="Cambria Math"/>
                                  <a:ea typeface="Cambria Math"/>
                                  <a:cs typeface="Cambria Math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fr-FR" sz="28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/>
                                    <a:rPr lang="fr-FR" sz="2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/>
                                    <a:rPr lang="fr-FR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sSub>
                                <m:sSubPr>
                                  <m:ctrlPr>
                                    <a:rPr lang="fr-FR" sz="28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800" i="1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Sup>
                                <m:sSubSupPr>
                                  <m:alnScr m:val="off"/>
                                  <m:ctrlPr>
                                    <a:rPr lang="fr-FR" sz="280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m:rPr/>
                                    <a:rPr lang="fr-FR" sz="280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m:rPr/>
                                    <a:rPr lang="fr-FR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+</m:t>
                              </m:r>
                              <m:r>
                                <m:rPr/>
                                <a:rPr lang="fr-FR" sz="2800" b="0" i="1">
                                  <a:latin typeface="Cambria Math"/>
                                </a:rPr>
                                <m:t>𝑀</m:t>
                              </m:r>
                              <m:sSub>
                                <m:sSubPr>
                                  <m:ctrlPr>
                                    <a:rPr lang="fr-FR" sz="28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fr-FR" sz="2800" b="0" i="1">
                                      <a:latin typeface="Cambria Math"/>
                                      <a:ea typeface="Cambria Math"/>
                                      <a:cs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m:rPr/>
                                    <a:rPr lang="fr-FR" sz="2800" b="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box>
                          <m:r>
                            <m:rPr/>
                            <a:rPr lang="fr-FR" sz="2800" b="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m:rPr/>
                            <a:rPr lang="fr-FR" sz="2800" i="1">
                              <a:latin typeface="Cambria Math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</mc:Choice>
              <mc:Fallback/>
            </mc:AlternateContent>
            <a:endParaRPr lang="fr-FR" sz="2800"/>
          </a:p>
        </p:txBody>
      </p:sp>
      <p:sp>
        <p:nvSpPr>
          <p:cNvPr id="7" name="Accolade fermante 6"/>
          <p:cNvSpPr/>
          <p:nvPr/>
        </p:nvSpPr>
        <p:spPr bwMode="auto">
          <a:xfrm rot="5400000">
            <a:off x="8421310" y="1715568"/>
            <a:ext cx="302378" cy="5562599"/>
          </a:xfrm>
          <a:prstGeom prst="rightBrace">
            <a:avLst>
              <a:gd name="adj1" fmla="val 45039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Accolade fermante 7"/>
          <p:cNvSpPr/>
          <p:nvPr/>
        </p:nvSpPr>
        <p:spPr bwMode="auto">
          <a:xfrm rot="5400000">
            <a:off x="8415793" y="4185440"/>
            <a:ext cx="313408" cy="2841172"/>
          </a:xfrm>
          <a:prstGeom prst="rightBrace">
            <a:avLst>
              <a:gd name="adj1" fmla="val 45039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ZoneTexte 8"/>
          <p:cNvSpPr txBox="1"/>
          <p:nvPr/>
        </p:nvSpPr>
        <p:spPr bwMode="auto">
          <a:xfrm>
            <a:off x="7336969" y="5748354"/>
            <a:ext cx="2503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𝓟</a:t>
            </a:r>
            <a:r>
              <a:rPr lang="fr-FR" sz="2400" baseline="-25000">
                <a:solidFill>
                  <a:schemeClr val="accent4">
                    <a:lumMod val="75000"/>
                  </a:schemeClr>
                </a:solidFill>
                <a:latin typeface="Cambria Math"/>
                <a:ea typeface="Cambria Math"/>
              </a:rPr>
              <a:t>magnétique</a:t>
            </a:r>
            <a:endParaRPr lang="fr-FR" sz="240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Accolade fermante 9"/>
          <p:cNvSpPr/>
          <p:nvPr/>
        </p:nvSpPr>
        <p:spPr bwMode="auto">
          <a:xfrm rot="5400000">
            <a:off x="4326511" y="3581524"/>
            <a:ext cx="302379" cy="1830690"/>
          </a:xfrm>
          <a:prstGeom prst="rightBrace">
            <a:avLst>
              <a:gd name="adj1" fmla="val 45039"/>
              <a:gd name="adj2" fmla="val 50000"/>
            </a:avLst>
          </a:prstGeom>
          <a:ln>
            <a:solidFill>
              <a:schemeClr val="accent5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ZoneTexte 11"/>
          <p:cNvSpPr txBox="1"/>
          <p:nvPr/>
        </p:nvSpPr>
        <p:spPr bwMode="auto">
          <a:xfrm>
            <a:off x="3287485" y="4958471"/>
            <a:ext cx="2503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chemeClr val="accent5"/>
                </a:solidFill>
                <a:latin typeface="Cambria Math"/>
                <a:ea typeface="Cambria Math"/>
              </a:rPr>
              <a:t>𝓟</a:t>
            </a:r>
            <a:r>
              <a:rPr lang="fr-FR" sz="2400" baseline="-25000">
                <a:solidFill>
                  <a:schemeClr val="accent5"/>
                </a:solidFill>
                <a:latin typeface="Cambria Math"/>
                <a:ea typeface="Cambria Math"/>
              </a:rPr>
              <a:t>effet Joule</a:t>
            </a:r>
            <a:endParaRPr lang="fr-FR" sz="2400" baseline="-25000">
              <a:solidFill>
                <a:schemeClr val="accent5"/>
              </a:solidFill>
            </a:endParaRPr>
          </a:p>
        </p:txBody>
      </p:sp>
      <p:sp>
        <p:nvSpPr>
          <p:cNvPr id="13" name="Accolade fermante 12"/>
          <p:cNvSpPr/>
          <p:nvPr/>
        </p:nvSpPr>
        <p:spPr bwMode="auto">
          <a:xfrm rot="5400000">
            <a:off x="2084720" y="3581524"/>
            <a:ext cx="302379" cy="1830690"/>
          </a:xfrm>
          <a:prstGeom prst="rightBrace">
            <a:avLst>
              <a:gd name="adj1" fmla="val 45039"/>
              <a:gd name="adj2" fmla="val 50000"/>
            </a:avLst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 bwMode="auto">
          <a:xfrm>
            <a:off x="1045694" y="4958471"/>
            <a:ext cx="2503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chemeClr val="accent6"/>
                </a:solidFill>
                <a:latin typeface="Cambria Math"/>
                <a:ea typeface="Cambria Math"/>
              </a:rPr>
              <a:t>𝓟</a:t>
            </a:r>
            <a:r>
              <a:rPr lang="fr-FR" sz="2400" baseline="-25000">
                <a:solidFill>
                  <a:schemeClr val="accent6"/>
                </a:solidFill>
                <a:latin typeface="Cambria Math"/>
                <a:ea typeface="Cambria Math"/>
              </a:rPr>
              <a:t>générateurs</a:t>
            </a:r>
            <a:endParaRPr lang="fr-FR" sz="2400" baseline="-25000">
              <a:solidFill>
                <a:schemeClr val="accent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ONLYOFFICE/8.3.2.19</Application>
  <PresentationFormat>On-screen Show (4:3)</PresentationFormat>
  <Paragraphs>0</Paragraphs>
  <Slides>5</Slides>
  <Notes>5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Theme 1</vt:lpstr>
      <vt:lpstr>Slide 1</vt:lpstr>
      <vt:lpstr>Slide 2</vt:lpstr>
      <vt:lpstr>Slide 3</vt:lpstr>
      <vt:lpstr>Slide 4</vt:lpstr>
      <vt:lpstr>Slide 5</vt:lpstr>
    </vt:vector>
  </TitlesOfParts>
  <Company/>
  <LinksUpToDate>0</LinksUpToDate>
  <SharedDoc>0</SharedDoc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électromagnétique</dc:title>
  <dc:creator>Constance Fourcade</dc:creator>
  <cp:lastModifiedBy/>
  <cp:revision>26</cp:revision>
  <dcterms:created xsi:type="dcterms:W3CDTF">2024-04-05T16:47:22Z</dcterms:created>
  <dcterms:modified xsi:type="dcterms:W3CDTF">2025-06-06T13:39:48Z</dcterms:modified>
</cp:coreProperties>
</file>