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3" d="100"/>
          <a:sy n="63" d="100"/>
        </p:scale>
        <p:origin x="84" y="56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ftr="0" hdr="0" sldNum="1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8878C8C-7EF9-5635-9B7E-D773752DB2EB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8BAD7C9-6621-1215-2B12-AB930FC2B01A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AC5D3F2-8DC5-822C-6EA9-36D5F5DD48A0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E27739D-958A-8022-23A5-8252FC07CF18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CAB6926-26A6-0DED-FDBC-8876A497E8C5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B335E68-1036-ED31-98F1-17A087444372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0B9C63D-8076-967F-6CF0-354A80F19919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F4F82D4-A6FD-E0AE-D7ED-E8BA25E87723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18FC33C-A515-FEE7-36E9-B53EFA91C16D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AF5A93B-945A-DE54-44BF-40AD4F81E7BF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3A449495-08D7-4D1D-8B9C-49DC48769713}" type="datetimeFigureOut">
              <a:rPr lang="fr-FR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96A1848A-B2C3-48E9-892E-80B0168F2F2F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Effet tunnel: application à la radioactivité </a:t>
            </a:r>
            <a:r>
              <a:rPr lang="el-GR"/>
              <a:t>α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algn="ctr">
              <a:defRPr/>
            </a:pPr>
            <a:r>
              <a:rPr lang="fr-FR" u="none"/>
              <a:t>L2</a:t>
            </a:r>
            <a:endParaRPr/>
          </a:p>
          <a:p>
            <a:pPr algn="l">
              <a:defRPr/>
            </a:pPr>
            <a:endParaRPr lang="fr-FR" u="sng"/>
          </a:p>
          <a:p>
            <a:pPr algn="l">
              <a:defRPr/>
            </a:pPr>
            <a:r>
              <a:rPr lang="fr-FR" u="sng"/>
              <a:t>Bibliographie:</a:t>
            </a:r>
            <a:endParaRPr lang="fr-FR" u="sng"/>
          </a:p>
          <a:p>
            <a:pPr algn="l">
              <a:defRPr/>
            </a:pPr>
            <a:r>
              <a:rPr lang="fr-FR" i="1"/>
              <a:t>Tout-en-un PC/PC*</a:t>
            </a:r>
            <a:r>
              <a:rPr lang="fr-FR"/>
              <a:t>, Sanz, Dunod</a:t>
            </a:r>
            <a:endParaRPr lang="fr-FR" i="1"/>
          </a:p>
        </p:txBody>
      </p:sp>
      <p:sp>
        <p:nvSpPr>
          <p:cNvPr id="102864619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CC33F8E-D393-422C-BBD5-09A019173D65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 1) Microscope à effet tunnel</a:t>
            </a:r>
            <a:endParaRPr/>
          </a:p>
        </p:txBody>
      </p:sp>
      <p:pic>
        <p:nvPicPr>
          <p:cNvPr id="5" name="Espace réservé du contenu 4" descr="Une image contenant texte, diagramme, ligne, Police&#10;&#10;Description générée automatiquement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2808515" y="2471669"/>
            <a:ext cx="5337515" cy="3120981"/>
          </a:xfrm>
        </p:spPr>
      </p:pic>
      <p:sp>
        <p:nvSpPr>
          <p:cNvPr id="6" name="ZoneTexte 5"/>
          <p:cNvSpPr txBox="1"/>
          <p:nvPr/>
        </p:nvSpPr>
        <p:spPr bwMode="auto">
          <a:xfrm>
            <a:off x="7384031" y="2399710"/>
            <a:ext cx="690994" cy="735747"/>
          </a:xfrm>
          <a:prstGeom prst="ellipse">
            <a:avLst/>
          </a:prstGeom>
          <a:noFill/>
          <a:ln w="28575"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800">
                <a:solidFill>
                  <a:schemeClr val="tx2">
                    <a:lumMod val="75000"/>
                    <a:lumOff val="25000"/>
                  </a:schemeClr>
                </a:solidFill>
              </a:rPr>
              <a:t>A</a:t>
            </a:r>
            <a:endParaRPr lang="fr-FR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 bwMode="auto">
          <a:xfrm>
            <a:off x="6596744" y="4528457"/>
            <a:ext cx="2416629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 bwMode="auto">
          <a:xfrm>
            <a:off x="8998133" y="3765731"/>
            <a:ext cx="0" cy="77288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 bwMode="auto">
          <a:xfrm flipH="1">
            <a:off x="8802553" y="3755571"/>
            <a:ext cx="381000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 bwMode="auto">
          <a:xfrm flipH="1">
            <a:off x="8675915" y="3633321"/>
            <a:ext cx="623389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 bwMode="auto">
          <a:xfrm>
            <a:off x="8998132" y="2752343"/>
            <a:ext cx="1" cy="866793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 bwMode="auto">
          <a:xfrm flipH="1">
            <a:off x="8085184" y="2767584"/>
            <a:ext cx="1455526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endCxn id="6" idx="2"/>
          </p:cNvCxnSpPr>
          <p:nvPr/>
        </p:nvCxnSpPr>
        <p:spPr bwMode="auto">
          <a:xfrm flipV="1">
            <a:off x="5082904" y="2767584"/>
            <a:ext cx="2301127" cy="41815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 bwMode="auto">
          <a:xfrm>
            <a:off x="9299304" y="351753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400">
                <a:solidFill>
                  <a:schemeClr val="tx2">
                    <a:lumMod val="75000"/>
                    <a:lumOff val="25000"/>
                  </a:schemeClr>
                </a:solidFill>
              </a:rPr>
              <a:t>U</a:t>
            </a:r>
            <a:endParaRPr/>
          </a:p>
        </p:txBody>
      </p:sp>
      <p:sp>
        <p:nvSpPr>
          <p:cNvPr id="29" name="ZoneTexte 28"/>
          <p:cNvSpPr txBox="1"/>
          <p:nvPr/>
        </p:nvSpPr>
        <p:spPr bwMode="auto">
          <a:xfrm>
            <a:off x="9101383" y="4131768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400">
                <a:solidFill>
                  <a:schemeClr val="tx2">
                    <a:lumMod val="75000"/>
                    <a:lumOff val="25000"/>
                  </a:schemeClr>
                </a:solidFill>
              </a:rPr>
              <a:t>I</a:t>
            </a:r>
            <a:r>
              <a:rPr lang="fr-FR" sz="2400" baseline="-25000">
                <a:solidFill>
                  <a:schemeClr val="tx2">
                    <a:lumMod val="75000"/>
                    <a:lumOff val="25000"/>
                  </a:schemeClr>
                </a:solidFill>
              </a:rPr>
              <a:t>t</a:t>
            </a:r>
            <a:endParaRPr/>
          </a:p>
        </p:txBody>
      </p:sp>
      <p:cxnSp>
        <p:nvCxnSpPr>
          <p:cNvPr id="30" name="Connecteur droit 29"/>
          <p:cNvCxnSpPr/>
          <p:nvPr/>
        </p:nvCxnSpPr>
        <p:spPr bwMode="auto">
          <a:xfrm flipH="1">
            <a:off x="8872122" y="4110302"/>
            <a:ext cx="126010" cy="121727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 bwMode="auto">
          <a:xfrm>
            <a:off x="8975373" y="4124940"/>
            <a:ext cx="148772" cy="9692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 bwMode="auto">
          <a:xfrm flipV="1">
            <a:off x="9524285" y="2756633"/>
            <a:ext cx="0" cy="18099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 bwMode="auto">
          <a:xfrm>
            <a:off x="9337629" y="2919983"/>
            <a:ext cx="377381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 bwMode="auto">
          <a:xfrm>
            <a:off x="9411794" y="2976662"/>
            <a:ext cx="224981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 bwMode="auto">
          <a:xfrm>
            <a:off x="9462212" y="3035980"/>
            <a:ext cx="11705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 bwMode="auto">
          <a:xfrm>
            <a:off x="348343" y="6324600"/>
            <a:ext cx="10189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i="1"/>
              <a:t>Adapté de https://fr.wikipedia.org/wiki/Microscope_%C3%A0_effet_tunnel</a:t>
            </a:r>
            <a:endParaRPr/>
          </a:p>
        </p:txBody>
      </p:sp>
      <p:sp>
        <p:nvSpPr>
          <p:cNvPr id="130860151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A6828B-9D2E-C322-92F0-238087A4F98A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Prérequis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 flipH="0" flipV="0">
            <a:off x="838199" y="1825624"/>
            <a:ext cx="10515600" cy="471328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fr-FR"/>
              <a:t>Théorie ondulatoire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Mécanique quantique:</a:t>
            </a:r>
            <a:endParaRPr/>
          </a:p>
          <a:p>
            <a:pPr lvl="1">
              <a:defRPr/>
            </a:pPr>
            <a:r>
              <a:rPr lang="fr-FR"/>
              <a:t>Notion de fonction d’onde</a:t>
            </a:r>
            <a:endParaRPr/>
          </a:p>
          <a:p>
            <a:pPr lvl="1">
              <a:defRPr/>
            </a:pPr>
            <a:r>
              <a:rPr lang="fr-FR"/>
              <a:t>Equation de Schrödinger indépendante du temps</a:t>
            </a:r>
            <a:endParaRPr/>
          </a:p>
          <a:p>
            <a:pPr lvl="1">
              <a:defRPr/>
            </a:pPr>
            <a:r>
              <a:rPr lang="fr-FR"/>
              <a:t>Courant de probabilité</a:t>
            </a:r>
            <a:endParaRPr/>
          </a:p>
          <a:p>
            <a:pPr lvl="1">
              <a:defRPr/>
            </a:pPr>
            <a:r>
              <a:rPr lang="fr-FR"/>
              <a:t>Puits de potentiel de profondeur finie (onde évanescente)</a:t>
            </a:r>
            <a:endParaRPr/>
          </a:p>
          <a:p>
            <a:pPr marL="0" indent="0">
              <a:buNone/>
              <a:defRPr/>
            </a:pPr>
            <a:endParaRPr lang="fr-FR"/>
          </a:p>
          <a:p>
            <a:pPr>
              <a:defRPr/>
            </a:pPr>
            <a:r>
              <a:rPr lang="fr-FR"/>
              <a:t>Ondes électromagnétiques dans un milieu matériel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Radioactivité</a:t>
            </a:r>
            <a:endParaRPr/>
          </a:p>
        </p:txBody>
      </p:sp>
      <p:sp>
        <p:nvSpPr>
          <p:cNvPr id="128986081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1384D1-07B3-F2B4-22F2-B56BF3DCB494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Introduction – Puits fini</a:t>
            </a:r>
            <a:endParaRPr/>
          </a:p>
        </p:txBody>
      </p:sp>
      <p:pic>
        <p:nvPicPr>
          <p:cNvPr id="5" name="Espace réservé du contenu 4" descr="Une image contenant texte, diagramme, ligne, Tracé&#10;&#10;Description générée automatiquement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3195108" y="1663065"/>
            <a:ext cx="5801784" cy="4351338"/>
          </a:xfrm>
        </p:spPr>
      </p:pic>
      <p:sp>
        <p:nvSpPr>
          <p:cNvPr id="6" name="ZoneTexte 5"/>
          <p:cNvSpPr txBox="1"/>
          <p:nvPr/>
        </p:nvSpPr>
        <p:spPr bwMode="auto">
          <a:xfrm>
            <a:off x="599440" y="6085840"/>
            <a:ext cx="1063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https://physique.colin-andre.fr/mecanique_ondulatoire/puits_fini.html</a:t>
            </a:r>
            <a:endParaRPr/>
          </a:p>
        </p:txBody>
      </p:sp>
      <p:sp>
        <p:nvSpPr>
          <p:cNvPr id="164753141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044BD20-1984-ED94-0129-FE7F2CCC5CB5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 Effet tunnel « ondulatoire»</a:t>
            </a:r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604335" y="1933366"/>
            <a:ext cx="8983329" cy="29912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1719943" y="4721009"/>
            <a:ext cx="2046514" cy="206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>
            <a:off x="5149120" y="2585803"/>
            <a:ext cx="374754" cy="4572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 rot="19115030">
            <a:off x="5250963" y="2606774"/>
            <a:ext cx="341211" cy="255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 rot="19115030">
            <a:off x="5230481" y="2502161"/>
            <a:ext cx="235636" cy="176707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 bwMode="auto">
          <a:xfrm>
            <a:off x="1452880" y="4739967"/>
            <a:ext cx="2313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/>
              <a:t>λ</a:t>
            </a:r>
            <a:r>
              <a:rPr lang="fr-FR"/>
              <a:t> = 3 cm</a:t>
            </a:r>
            <a:endParaRPr/>
          </a:p>
        </p:txBody>
      </p:sp>
      <p:sp>
        <p:nvSpPr>
          <p:cNvPr id="3" name="ZoneTexte 2"/>
          <p:cNvSpPr txBox="1"/>
          <p:nvPr/>
        </p:nvSpPr>
        <p:spPr bwMode="auto">
          <a:xfrm>
            <a:off x="599440" y="6085840"/>
            <a:ext cx="1063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https://perso.ens-lyon.fr/clement.gidel/Agreg/LP/2020%20:%20Ondes_evanescentes/Experience_onde_evanescente.pdf</a:t>
            </a:r>
            <a:endParaRPr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 rot="19115030">
            <a:off x="5746107" y="3511513"/>
            <a:ext cx="235636" cy="17670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 bwMode="auto">
          <a:xfrm>
            <a:off x="5563458" y="3339736"/>
            <a:ext cx="502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800"/>
              <a:t>θ</a:t>
            </a:r>
            <a:r>
              <a:rPr lang="fr-FR" sz="2800" baseline="-25000"/>
              <a:t>L</a:t>
            </a:r>
            <a:endParaRPr/>
          </a:p>
        </p:txBody>
      </p:sp>
      <p:sp>
        <p:nvSpPr>
          <p:cNvPr id="194265261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3E5C8E-706E-1042-571C-BA114A04B9EA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604335" y="1933366"/>
            <a:ext cx="8983329" cy="29912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1719943" y="4721009"/>
            <a:ext cx="2046514" cy="206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>
            <a:off x="5149120" y="2585803"/>
            <a:ext cx="374754" cy="4572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 rot="19115030">
            <a:off x="5250963" y="2606774"/>
            <a:ext cx="341211" cy="255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 rot="19115030">
            <a:off x="5230481" y="2502161"/>
            <a:ext cx="235636" cy="176707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 bwMode="auto">
          <a:xfrm>
            <a:off x="1452880" y="4739967"/>
            <a:ext cx="2313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/>
              <a:t>λ</a:t>
            </a:r>
            <a:r>
              <a:rPr lang="fr-FR"/>
              <a:t> = 3 cm</a:t>
            </a:r>
            <a:endParaRPr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rcRect l="2406" t="0" r="2995" b="894"/>
          <a:stretch/>
        </p:blipFill>
        <p:spPr bwMode="auto">
          <a:xfrm>
            <a:off x="3766456" y="1957674"/>
            <a:ext cx="4659088" cy="345547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6834352" y="4908867"/>
            <a:ext cx="1828800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 bwMode="auto">
          <a:xfrm>
            <a:off x="3878317" y="3856705"/>
            <a:ext cx="725214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 bwMode="auto">
          <a:xfrm>
            <a:off x="3629726" y="2603887"/>
            <a:ext cx="1341658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 bwMode="auto">
          <a:xfrm>
            <a:off x="7400721" y="2919196"/>
            <a:ext cx="873461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ZoneTexte 13"/>
          <p:cNvSpPr txBox="1"/>
          <p:nvPr/>
        </p:nvSpPr>
        <p:spPr bwMode="auto">
          <a:xfrm>
            <a:off x="599440" y="6085840"/>
            <a:ext cx="1063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https://perso.ens-lyon.fr/clement.gidel/Agreg/LP/2020%20:%20Ondes_evanescentes/Experience_onde_evanescente.pdf</a:t>
            </a:r>
            <a:endParaRPr/>
          </a:p>
        </p:txBody>
      </p:sp>
      <p:sp>
        <p:nvSpPr>
          <p:cNvPr id="174534616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C82A6C3-F03B-E39F-F71A-CDD847D63F74}" type="slidenum">
              <a:rPr lang="fr-FR"/>
              <a:t/>
            </a:fld>
            <a:endParaRPr/>
          </a:p>
        </p:txBody>
      </p:sp>
      <p:sp>
        <p:nvSpPr>
          <p:cNvPr id="1873533033" name="Titre 1"/>
          <p:cNvSpPr>
            <a:spLocks noGrp="1"/>
          </p:cNvSpPr>
          <p:nvPr>
            <p:ph type="title"/>
          </p:nvPr>
        </p:nvSpPr>
        <p:spPr bwMode="auto">
          <a:xfrm>
            <a:off x="838199" y="365124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fr-FR"/>
              <a:t>I. Effet tunnel « ondulatoire»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604335" y="1933366"/>
            <a:ext cx="8983329" cy="29912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1719943" y="4721009"/>
            <a:ext cx="2046514" cy="206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>
            <a:off x="5149120" y="2585803"/>
            <a:ext cx="374754" cy="4572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 rot="19115030">
            <a:off x="5250963" y="2606774"/>
            <a:ext cx="341211" cy="255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 rot="19115030">
            <a:off x="5230481" y="2502161"/>
            <a:ext cx="235636" cy="176707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 bwMode="auto">
          <a:xfrm>
            <a:off x="1452880" y="4739967"/>
            <a:ext cx="2313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/>
              <a:t>λ</a:t>
            </a:r>
            <a:r>
              <a:rPr lang="fr-FR"/>
              <a:t> = 3 cm</a:t>
            </a:r>
            <a:endParaRPr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rcRect l="2406" t="0" r="2995" b="894"/>
          <a:stretch/>
        </p:blipFill>
        <p:spPr bwMode="auto">
          <a:xfrm>
            <a:off x="3766456" y="1957674"/>
            <a:ext cx="4659088" cy="345547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6834352" y="4908867"/>
            <a:ext cx="1828800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 bwMode="auto">
          <a:xfrm>
            <a:off x="3878317" y="3856705"/>
            <a:ext cx="725214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 bwMode="auto">
          <a:xfrm>
            <a:off x="3629726" y="2603887"/>
            <a:ext cx="1341658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 bwMode="auto">
          <a:xfrm>
            <a:off x="7400721" y="2919196"/>
            <a:ext cx="873461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rcRect l="35248" t="0" r="0" b="0"/>
          <a:stretch/>
        </p:blipFill>
        <p:spPr bwMode="auto">
          <a:xfrm>
            <a:off x="5050586" y="1663236"/>
            <a:ext cx="5829246" cy="386769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 bwMode="auto">
          <a:xfrm>
            <a:off x="7965209" y="3771292"/>
            <a:ext cx="725214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 bwMode="auto">
          <a:xfrm>
            <a:off x="8648951" y="4194202"/>
            <a:ext cx="1823108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Rectangle 16"/>
          <p:cNvSpPr/>
          <p:nvPr/>
        </p:nvSpPr>
        <p:spPr bwMode="auto">
          <a:xfrm rot="18877131">
            <a:off x="7026216" y="3743535"/>
            <a:ext cx="359627" cy="48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/>
          <a:srcRect l="39515" t="53049" r="56313" b="31667"/>
          <a:stretch/>
        </p:blipFill>
        <p:spPr bwMode="auto">
          <a:xfrm rot="18860842">
            <a:off x="7358535" y="3688497"/>
            <a:ext cx="341211" cy="255881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 bwMode="auto">
          <a:xfrm>
            <a:off x="599440" y="6085840"/>
            <a:ext cx="1063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https://perso.ens-lyon.fr/clement.gidel/Agreg/LP/2020%20:%20Ondes_evanescentes/Experience_onde_evanescente.pdf</a:t>
            </a:r>
            <a:endParaRPr/>
          </a:p>
        </p:txBody>
      </p:sp>
      <p:sp>
        <p:nvSpPr>
          <p:cNvPr id="20" name="ZoneTexte 19"/>
          <p:cNvSpPr txBox="1"/>
          <p:nvPr/>
        </p:nvSpPr>
        <p:spPr bwMode="auto">
          <a:xfrm rot="18983857">
            <a:off x="5335404" y="2062308"/>
            <a:ext cx="34817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400"/>
              <a:t>a</a:t>
            </a:r>
            <a:endParaRPr lang="fr-FR"/>
          </a:p>
        </p:txBody>
      </p:sp>
      <p:sp>
        <p:nvSpPr>
          <p:cNvPr id="152473009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0EBC36A-2E72-0CC9-F827-B2DFDE06AEFE}" type="slidenum">
              <a:rPr lang="fr-FR"/>
              <a:t/>
            </a:fld>
            <a:endParaRPr/>
          </a:p>
        </p:txBody>
      </p:sp>
      <p:sp>
        <p:nvSpPr>
          <p:cNvPr id="183410791" name="Titre 1"/>
          <p:cNvSpPr>
            <a:spLocks noGrp="1"/>
          </p:cNvSpPr>
          <p:nvPr>
            <p:ph type="title"/>
          </p:nvPr>
        </p:nvSpPr>
        <p:spPr bwMode="auto">
          <a:xfrm>
            <a:off x="838199" y="365124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fr-FR"/>
              <a:t>I. Effet tunnel « ondulatoire»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 flipH="0" flipV="0">
            <a:off x="838198" y="365124"/>
            <a:ext cx="11214924" cy="1325562"/>
          </a:xfrm>
        </p:spPr>
        <p:txBody>
          <a:bodyPr/>
          <a:lstStyle/>
          <a:p>
            <a:pPr>
              <a:defRPr/>
            </a:pPr>
            <a:r>
              <a:rPr lang="fr-FR"/>
              <a:t>II. 2) Probabilités de réflexion et de transmission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91887" y="1494895"/>
            <a:ext cx="11364684" cy="46672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b="1"/>
              <a:t>Fonctions d’onde</a:t>
            </a:r>
            <a:endParaRPr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fr-FR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𝜓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d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fr-FR" b="0" i="0">
                                  <a:latin typeface="Cambria Math"/>
                                </a:rPr>
                                <m:t>exp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(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d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𝑘𝑥</m:t>
                                  </m:r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𝜔</m:t>
                                  </m:r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𝜓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𝑟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d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/>
                                </a:rPr>
                                <m:t>exp</m:t>
                              </m:r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(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−</m:t>
                              </m:r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d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𝑘𝑥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𝜔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𝜓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d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/>
                                </a:rPr>
                                <m:t>exp</m:t>
                              </m:r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(</m:t>
                              </m:r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d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𝑘𝑥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𝜔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fr-FR" b="1"/>
              <a:t> </a:t>
            </a:r>
            <a:r>
              <a:rPr lang="fr-FR"/>
              <a:t>	et	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b="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ℏ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fr-FR" b="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num>
                                    <m:den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box>
                              <m:sSup>
                                <m:sSupPr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|</m:t>
                                  </m:r>
                                </m:e>
                                <m:sup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|</m:t>
                                  </m:r>
                                </m:e>
                                <m:sup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ℏ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box>
                            </m:e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𝑟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−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ℏ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box>
                              <m:sSup>
                                <m:sSup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𝜓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|</m:t>
                                  </m:r>
                                </m:e>
                                <m:sup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ℏ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box>
                            </m:e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ℏ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box>
                              <m:sSup>
                                <m:sSup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|</m:t>
                                  </m:r>
                                </m:e>
                                <m:sup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|</m:t>
                                  </m:r>
                                </m:e>
                                <m:sup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ℏ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box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/>
          </a:p>
          <a:p>
            <a:pPr>
              <a:defRPr/>
            </a:pPr>
            <a:r>
              <a:rPr lang="fr-FR" b="1"/>
              <a:t>Probabilité de réflexion et de transmission</a:t>
            </a:r>
            <a:endParaRPr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d>
                        <m:dPr>
                          <m:begChr m:val="{"/>
                          <m:endChr m:val=""/>
                          <m:ctrlPr>
                            <a:rPr lang="fr-FR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𝑅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b="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d>
                                        <m:dPr>
                                          <m:begChr m:val="‖"/>
                                          <m:endChr m:val="‖"/>
                                          <m:ctrlPr>
                                            <a:rPr lang="fr-FR" b="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fr-FR" b="0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fr-FR" b="0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𝑟</m:t>
                                                  </m:r>
                                                </m:sub>
                                              </m:sSub>
                                            </m:e>
                                          </m:acc>
                                        </m:e>
                                      </m:d>
                                    </m:num>
                                    <m:den>
                                      <m:d>
                                        <m:dPr>
                                          <m:begChr m:val="‖"/>
                                          <m:endChr m:val="‖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fr-FR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</m:e>
                                          </m:acc>
                                        </m:e>
                                      </m:d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b="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fr-FR" b="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fr-FR" b="0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fr-FR" b="0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𝐵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fr-FR" b="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fr-FR" b="0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fr-FR" b="0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𝐴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b="1" i="1">
                                  <a:latin typeface="Cambria Math"/>
                                </a:rPr>
                                <m:t>=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box>
                                        <m:boxPr>
                                          <m:aln m:val="off"/>
                                          <m:diff m:val="off"/>
                                          <m:noBreak m:val="off"/>
                                          <m:opEmu m:val="off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fr-FR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bSup>
                                                <m:sSubSupPr>
                                                  <m:alnScr m:val="off"/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𝑉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num>
                                            <m:den>
                                              <m:r>
                                                <m:rPr/>
                                                <a:rPr lang="fr-FR" b="0" i="1">
                                                  <a:latin typeface="Cambria Math"/>
                                                </a:rPr>
                                                <m:t>4</m:t>
                                              </m:r>
                                              <m:r>
                                                <m:rPr/>
                                                <a:rPr lang="fr-FR" b="0" i="1">
                                                  <a:latin typeface="Cambria Math"/>
                                                </a:rPr>
                                                <m:t>𝐸</m:t>
                                              </m:r>
                                              <m:r>
                                                <m:rPr/>
                                                <a:rPr lang="fr-FR" b="0" i="1">
                                                  <a:latin typeface="Cambria Math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fr-FR" b="0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𝑉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sub>
                                              </m:sSub>
                                              <m:r>
                                                <m:rPr/>
                                                <a:rPr lang="fr-FR" b="0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r>
                                                <m:rPr/>
                                                <a:rPr lang="fr-FR" b="0" i="1">
                                                  <a:latin typeface="Cambria Math"/>
                                                </a:rPr>
                                                <m:t>𝐸</m:t>
                                              </m:r>
                                              <m:r>
                                                <m:rPr/>
                                                <a:rPr lang="fr-FR" b="0" i="1">
                                                  <a:latin typeface="Cambria Math"/>
                                                </a:rPr>
                                                <m:t>)</m:t>
                                              </m:r>
                                            </m:den>
                                          </m:f>
                                        </m:e>
                                      </m:box>
                                      <m:sSup>
                                        <m:sSup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b="0" i="0">
                                              <a:latin typeface="Cambria Math"/>
                                            </a:rPr>
                                            <m:t>sh</m:t>
                                          </m:r>
                                        </m:e>
                                        <m:sup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𝑞𝑎</m:t>
                                      </m:r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1+</m:t>
                                      </m:r>
                                      <m:box>
                                        <m:boxPr>
                                          <m:aln m:val="off"/>
                                          <m:diff m:val="off"/>
                                          <m:noBreak m:val="off"/>
                                          <m:opEmu m:val="off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fr-FR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bSup>
                                                <m:sSubSupPr>
                                                  <m:alnScr m:val="off"/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𝑉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num>
                                            <m:den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4</m:t>
                                              </m:r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𝐸</m:t>
                                              </m:r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𝑉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sub>
                                              </m:sSub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𝐸</m:t>
                                              </m:r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)</m:t>
                                              </m:r>
                                            </m:den>
                                          </m:f>
                                        </m:e>
                                      </m:box>
                                      <m:sSup>
                                        <m:sSup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>
                                              <a:latin typeface="Cambria Math"/>
                                            </a:rPr>
                                            <m:t>sh</m:t>
                                          </m:r>
                                        </m:e>
                                        <m:sup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𝑞𝑎</m:t>
                                      </m:r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)</m:t>
                                      </m:r>
                                    </m:den>
                                  </m:f>
                                </m:e>
                              </m:box>
                            </m:e>
                            <m:e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𝑇</m:t>
                              </m:r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d>
                                        <m:dPr>
                                          <m:begChr m:val="‖"/>
                                          <m:endChr m:val="‖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fr-FR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e>
                                          </m:acc>
                                        </m:e>
                                      </m:d>
                                    </m:num>
                                    <m:den>
                                      <m:d>
                                        <m:dPr>
                                          <m:begChr m:val="‖"/>
                                          <m:endChr m:val="‖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fr-FR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</m:e>
                                          </m:acc>
                                        </m:e>
                                      </m:d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fr-FR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𝐴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b="0" i="1">
                                                      <a:latin typeface="Cambria Math"/>
                                                    </a:rPr>
                                                    <m:t>3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fr-FR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𝐴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b="1" i="1">
                                  <a:latin typeface="Cambria Math"/>
                                </a:rPr>
                                <m:t>=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1+</m:t>
                                      </m:r>
                                      <m:box>
                                        <m:boxPr>
                                          <m:aln m:val="off"/>
                                          <m:diff m:val="off"/>
                                          <m:noBreak m:val="off"/>
                                          <m:opEmu m:val="off"/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fr-FR" i="1">
                                                  <a:latin typeface="Cambria Math"/>
                                                  <a:ea typeface="Cambria Math"/>
                                                  <a:cs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bSup>
                                                <m:sSubSupPr>
                                                  <m:alnScr m:val="off"/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𝑉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num>
                                            <m:den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4</m:t>
                                              </m:r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𝐸</m:t>
                                              </m:r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fr-FR" i="1">
                                                      <a:latin typeface="Cambria Math"/>
                                                      <a:ea typeface="Cambria Math"/>
                                                      <a:cs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𝑉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/>
                                                    <a:rPr lang="fr-FR" i="1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sub>
                                              </m:sSub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𝐸</m:t>
                                              </m:r>
                                              <m:r>
                                                <m:rPr/>
                                                <a:rPr lang="fr-FR" i="1">
                                                  <a:latin typeface="Cambria Math"/>
                                                </a:rPr>
                                                <m:t>)</m:t>
                                              </m:r>
                                            </m:den>
                                          </m:f>
                                        </m:e>
                                      </m:box>
                                      <m:sSup>
                                        <m:sSup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>
                                              <a:latin typeface="Cambria Math"/>
                                            </a:rPr>
                                            <m:t>sh</m:t>
                                          </m:r>
                                        </m:e>
                                        <m:sup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𝑞𝑎</m:t>
                                      </m:r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)</m:t>
                                      </m:r>
                                    </m:den>
                                  </m:f>
                                </m:e>
                              </m:box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 b="1"/>
          </a:p>
        </p:txBody>
      </p:sp>
      <p:sp>
        <p:nvSpPr>
          <p:cNvPr id="52021751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E3A704-06CD-D77D-3256-31E9238632E7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81230390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III. 3) Approximation d’une barrière épaisse</a:t>
            </a:r>
            <a:endParaRPr/>
          </a:p>
        </p:txBody>
      </p:sp>
      <p:sp>
        <p:nvSpPr>
          <p:cNvPr id="160146871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92DC07-0180-3B2A-71E9-F40A4FE29DBC}" type="slidenum">
              <a:rPr lang="fr-FR"/>
              <a:t/>
            </a:fld>
            <a:endParaRPr lang="fr-FR"/>
          </a:p>
        </p:txBody>
      </p:sp>
      <p:pic>
        <p:nvPicPr>
          <p:cNvPr id="1041182424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005837" y="2368020"/>
            <a:ext cx="9750772" cy="30030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 Application à la radioactivité </a:t>
            </a:r>
            <a:r>
              <a:rPr lang="el-GR"/>
              <a:t>α</a:t>
            </a:r>
            <a:endParaRPr lang="fr-FR"/>
          </a:p>
        </p:txBody>
      </p:sp>
      <p:pic>
        <p:nvPicPr>
          <p:cNvPr id="5" name="Espace réservé du contenu 4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373879" y="2862643"/>
            <a:ext cx="5262882" cy="1132714"/>
          </a:xfrm>
        </p:spPr>
      </p:pic>
      <p:sp>
        <p:nvSpPr>
          <p:cNvPr id="6" name="ZoneTexte 5"/>
          <p:cNvSpPr txBox="1"/>
          <p:nvPr/>
        </p:nvSpPr>
        <p:spPr bwMode="auto">
          <a:xfrm>
            <a:off x="457200" y="6106160"/>
            <a:ext cx="10779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https://www.youtube.com/watch?v=05SdZcgAck8&amp;t=3s</a:t>
            </a:r>
            <a:endParaRPr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rcRect l="0" t="1778" r="0" b="0"/>
          <a:stretch/>
        </p:blipFill>
        <p:spPr bwMode="auto">
          <a:xfrm>
            <a:off x="6096001" y="1396047"/>
            <a:ext cx="5793856" cy="4814361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 bwMode="auto">
          <a:xfrm rot="16199998">
            <a:off x="5839523" y="2065452"/>
            <a:ext cx="113271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/>
              <a:t>t</a:t>
            </a:r>
            <a:r>
              <a:rPr lang="fr-FR" sz="2400" baseline="-25000"/>
              <a:t>1/2</a:t>
            </a:r>
            <a:r>
              <a:rPr lang="fr-FR" sz="2400"/>
              <a:t> [s]</a:t>
            </a:r>
            <a:endParaRPr/>
          </a:p>
        </p:txBody>
      </p:sp>
      <p:sp>
        <p:nvSpPr>
          <p:cNvPr id="10" name="ZoneTexte 9"/>
          <p:cNvSpPr txBox="1"/>
          <p:nvPr/>
        </p:nvSpPr>
        <p:spPr bwMode="auto">
          <a:xfrm>
            <a:off x="9469491" y="5102483"/>
            <a:ext cx="9546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[MeV]</a:t>
            </a:r>
            <a:endParaRPr/>
          </a:p>
        </p:txBody>
      </p:sp>
      <p:sp>
        <p:nvSpPr>
          <p:cNvPr id="11" name="ZoneTexte 10"/>
          <p:cNvSpPr txBox="1"/>
          <p:nvPr/>
        </p:nvSpPr>
        <p:spPr bwMode="auto">
          <a:xfrm>
            <a:off x="7447650" y="1694557"/>
            <a:ext cx="2478669" cy="6930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>
                          <m:sty m:val="p"/>
                        </m:rPr>
                        <a:rPr lang="fr-FR" sz="2800" b="0" i="0">
                          <a:latin typeface="Cambria Math"/>
                        </a:rPr>
                        <m:t>ln</m:t>
                      </m:r>
                      <m:r>
                        <m:rPr>
                          <m:nor m:val="on"/>
                        </m:rPr>
                        <a:rPr lang="fr-FR" sz="2800" b="0" i="0">
                          <a:latin typeface="Cambria Math"/>
                        </a:rPr>
                        <m:t> </m:t>
                      </m:r>
                      <m:r>
                        <m:rPr>
                          <m:nor m:val="on"/>
                        </m:rPr>
                        <a:rPr lang="fr-FR" sz="2800" i="1"/>
                        <m:t>t</m:t>
                      </m:r>
                      <m:r>
                        <m:rPr>
                          <m:nor m:val="on"/>
                        </m:rPr>
                        <a:rPr lang="fr-FR" sz="2800" i="1" baseline="-25000"/>
                        <m:t>1/2</m:t>
                      </m:r>
                      <m:r>
                        <m:rPr/>
                        <a:rPr lang="fr-FR" sz="2800" b="0" i="1">
                          <a:latin typeface="Cambria Math"/>
                        </a:rPr>
                        <m:t>=</m:t>
                      </m:r>
                      <m:r>
                        <m:rPr/>
                        <a:rPr lang="fr-FR" sz="2800" b="0" i="1">
                          <a:latin typeface="Cambria Math"/>
                        </a:rPr>
                        <m:t>𝑎</m:t>
                      </m:r>
                      <m:r>
                        <m:rPr/>
                        <a:rPr lang="fr-FR" sz="2800" b="0" i="1">
                          <a:latin typeface="Cambria Math"/>
                        </a:rPr>
                        <m:t>+</m:t>
                      </m:r>
                      <m:box>
                        <m:boxPr>
                          <m:aln m:val="off"/>
                          <m:diff m:val="off"/>
                          <m:noBreak m:val="off"/>
                          <m:opEmu m:val="off"/>
                          <m:ctrlPr>
                            <a:rPr lang="fr-FR" sz="28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fr-FR" sz="28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fr-FR" sz="2800" b="0" i="1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fr-FR" sz="28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radPr>
                                <m:deg>
                                  <m:r>
                                    <m:rPr/>
                                    <a:rPr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  <m:t/>
                                  </m:r>
                                </m:deg>
                                <m:e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rad>
                            </m:den>
                          </m:f>
                        </m:e>
                      </m:box>
                    </m:oMath>
                  </m:oMathPara>
                </a14:m>
              </mc:Choice>
              <mc:Fallback/>
            </mc:AlternateContent>
            <a:endParaRPr lang="fr-FR" sz="2800"/>
          </a:p>
        </p:txBody>
      </p:sp>
      <p:sp>
        <p:nvSpPr>
          <p:cNvPr id="3" name="ZoneTexte 2"/>
          <p:cNvSpPr txBox="1"/>
          <p:nvPr/>
        </p:nvSpPr>
        <p:spPr bwMode="auto">
          <a:xfrm rot="16199998">
            <a:off x="5752068" y="2552333"/>
            <a:ext cx="1841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i="1"/>
              <a:t>(Echelle log)</a:t>
            </a:r>
            <a:endParaRPr/>
          </a:p>
        </p:txBody>
      </p:sp>
      <p:sp>
        <p:nvSpPr>
          <p:cNvPr id="160644017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2053B2-9869-6FDA-187D-8EE74D751F78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Effet tunnel: application à la radioactivité α</dc:title>
  <dc:creator>Constance Fourcade</dc:creator>
  <cp:lastModifiedBy/>
  <cp:revision>14</cp:revision>
  <dcterms:created xsi:type="dcterms:W3CDTF">2024-05-20T12:24:57Z</dcterms:created>
  <dcterms:modified xsi:type="dcterms:W3CDTF">2025-05-19T13:18:31Z</dcterms:modified>
</cp:coreProperties>
</file>