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63" r:id="rId6"/>
    <p:sldMasterId id="2147483665" r:id="rId7"/>
    <p:sldMasterId id="2147483667" r:id="rId8"/>
    <p:sldMasterId id="2147483669" r:id="rId9"/>
    <p:sldMasterId id="2147483671" r:id="rId10"/>
    <p:sldMasterId id="2147483673" r:id="rId11"/>
    <p:sldMasterId id="214748367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</a:rPr>
              <a:t>Cliquez pour déplacer la diapo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Cliquez pour modifier le format des notes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55683E1-B941-4974-A2D9-1904F327CB6A}" type="slidenum"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 idx="5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5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6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5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5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ln w="0">
            <a:noFill/>
          </a:ln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5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EB5DEF-4430-4D10-BE9D-EF928A39EF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7BB1649-7DE4-4E11-8412-6BF321CA3A9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93DED16-A9CA-4189-95B2-1011900A42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828C8D6-6828-4BAE-9109-6328EE39E9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3FAE963-F7E6-48C8-A278-7B7D574929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4A51A8A-935A-4876-9844-E229DD2F9B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A55B6F9-6BD4-4E2D-A445-3EDE604D8B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EA0491D-F1E4-4F99-A7FB-FD181D0B6C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01ED4A3-F2A5-4851-A14E-951705E9AB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00682209-DDD4-4A11-B429-66E1442109B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DC767A3-4226-446B-A484-34FEE5554E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684EAAE-DCA9-4350-9C89-10BE2A91542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1B34008-9A69-4729-A3D8-2856F2764A1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AB5DE3B-25AB-442B-80DD-E18FBC7882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1832130-E299-4FF2-AA1B-3D162142B8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2308087-0FA4-43D6-A4B9-BCC3908A2E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2AEE473-EE18-4AB9-89C3-79F4478D2B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8F10CBD-E594-41AB-BBC8-A14F63FE202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1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3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5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60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CC8F841-3920-4490-8D15-31B128B54B55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</a:rPr>
              <a:t>Cliquez pour éditer le format du plan de texte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</a:rPr>
              <a:t>Second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</a:rPr>
              <a:t>Troisième niveau de plan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</a:rPr>
              <a:t>Quatrième niveau de plan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</a:rPr>
              <a:t>Cinquième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</a:rPr>
              <a:t>Sixième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</a:rPr>
              <a:t>Septième niveau de plan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Deuxième niveau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Troisième niveau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Quatrième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Cinquième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16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603FE48-0C76-4512-AF15-D9965010CC55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"/>
              </a:rPr>
              <a:t>Cliquez pour éditer le format du plan de texte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"/>
              </a:rPr>
              <a:t>Second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"/>
              </a:rPr>
              <a:t>Troisième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"/>
              </a:rPr>
              <a:t>Quatrième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"/>
              </a:rPr>
              <a:t>Cinquième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"/>
              </a:rPr>
              <a:t>Sixième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chemeClr val="dk1"/>
                </a:solidFill>
                <a:uFillTx/>
                <a:latin typeface="Aptos"/>
              </a:rPr>
              <a:t>Septième niveau de plan</a:t>
            </a:r>
            <a:endParaRPr b="0" lang="fr-FR" sz="32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16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16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FF77B0A-E9C2-45FA-A064-8F304098BE86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A59C1C7-FC85-4427-97E2-FD5DFF77C981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9B12BA-894A-4242-9412-5B8F107E6C30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9E8330-1621-4151-893F-583E00CA4D10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60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A05DA0-E1FC-461A-9657-9EBE4CD6C440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2A08DD7-58A7-43D8-B3FD-7D78D3574E1C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Cliquez pour modifier les styles du texte du masque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Deuxième niveau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Troisième niveau</a:t>
            </a:r>
            <a:endParaRPr b="0" lang="fr-FR" sz="20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Quatrième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Cinquième niveau</a:t>
            </a:r>
            <a:endParaRPr b="0" lang="fr-FR" sz="1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CA321F5-7100-4D09-B75F-8FA433A2A0A2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Modifiez le style du titre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146E4B-BB95-4709-AAE1-1B595C20CE5A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 </a:t>
            </a:r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4FC9A8-61DC-4FE3-9534-A181F9B937C9}" type="slidenum">
              <a:rPr b="0" lang="fr-FR" sz="1200" strike="noStrike" u="none">
                <a:solidFill>
                  <a:schemeClr val="dk1">
                    <a:tint val="82000"/>
                  </a:schemeClr>
                </a:solidFill>
                <a:uFillTx/>
                <a:latin typeface="Aptos"/>
                <a:ea typeface="Arial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fr-FR" sz="60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Diffraction par des structures périodiques</a:t>
            </a:r>
            <a:endParaRPr b="0" lang="fr-FR" sz="60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2936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L2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trike="noStrike" u="sng">
                <a:solidFill>
                  <a:schemeClr val="dk1"/>
                </a:solidFill>
                <a:uFillTx/>
                <a:latin typeface="Aptos"/>
                <a:ea typeface="Arial"/>
              </a:rPr>
              <a:t>Biblio: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Tout-en-un</a:t>
            </a: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, Sanz, Duno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Physique des solides</a:t>
            </a: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, Ashcroft, EDP Sciences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3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276920" y="4050000"/>
            <a:ext cx="7722720" cy="2671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8872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III.1. Définitions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25560" y="1520280"/>
            <a:ext cx="846108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sng">
                <a:solidFill>
                  <a:schemeClr val="dk1"/>
                </a:solidFill>
                <a:uFillTx/>
                <a:latin typeface="Aptos"/>
                <a:ea typeface="Arial"/>
              </a:rPr>
              <a:t>Plan réticulaire:</a:t>
            </a: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 Tout plan contenant au moins trois points non alignés du réseau de Bravais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600" strike="noStrike" u="none">
              <a:solidFill>
                <a:schemeClr val="dk1"/>
              </a:solidFill>
              <a:uFillTx/>
              <a:latin typeface="Aptos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trike="noStrike" u="sng">
                <a:solidFill>
                  <a:schemeClr val="dk1"/>
                </a:solidFill>
                <a:uFillTx/>
                <a:latin typeface="Aptos"/>
                <a:ea typeface="Arial"/>
              </a:rPr>
              <a:t>Famille de plans réticulaires:</a:t>
            </a: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 Ensemble de plans réticulaires parallèles équidistants qui contiennent dans leur ensemble tous les points d’un réseau de Bravais tri-dimensionnel</a:t>
            </a:r>
            <a:endParaRPr b="0" lang="fr-FR" sz="2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4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8706960" y="304200"/>
            <a:ext cx="3387960" cy="406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III.2. Formulation de Bragg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2478960" y="1580400"/>
            <a:ext cx="6901920" cy="4908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III.3. Spectre de diffraction des rayons X  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pic>
        <p:nvPicPr>
          <p:cNvPr id="162" name="Espace réservé du contenu 10" descr="Une image contenant texte, diagramme, ligne, capture d’écran&#10;&#10;Description générée automatiquement"/>
          <p:cNvPicPr/>
          <p:nvPr/>
        </p:nvPicPr>
        <p:blipFill>
          <a:blip r:embed="rId1"/>
          <a:stretch/>
        </p:blipFill>
        <p:spPr>
          <a:xfrm>
            <a:off x="2555280" y="1825560"/>
            <a:ext cx="7081560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PlaceHolder 2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Prérequis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Interférence à deux ondes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Diffraction de Fraunhofer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Cristallographie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I.1. Définitions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sng">
                <a:solidFill>
                  <a:schemeClr val="dk1"/>
                </a:solidFill>
                <a:uFillTx/>
                <a:latin typeface="Aptos"/>
                <a:ea typeface="Arial"/>
              </a:rPr>
              <a:t>Réseau de diffraction:</a:t>
            </a: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 Toute structure périodique qui peut diffracter une onde lumineuse ou électromagnétique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trike="noStrike" u="sng">
                <a:solidFill>
                  <a:schemeClr val="dk1"/>
                </a:solidFill>
                <a:uFillTx/>
                <a:latin typeface="Aptos"/>
                <a:ea typeface="Arial"/>
              </a:rPr>
              <a:t>Réseau 1D:</a:t>
            </a:r>
            <a:r>
              <a:rPr b="0" lang="fr-FR" sz="2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 Structure plane dont le coefficient de réflexion/ transmission est périodique dans une direction</a:t>
            </a:r>
            <a:endParaRPr b="0" lang="fr-FR" sz="28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426480" y="4378680"/>
            <a:ext cx="5028120" cy="239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"/>
          <p:cNvSpPr/>
          <p:nvPr/>
        </p:nvSpPr>
        <p:spPr>
          <a:xfrm>
            <a:off x="2991240" y="6072120"/>
            <a:ext cx="1058040" cy="6742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I.2. Montage de l’expérience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pic>
        <p:nvPicPr>
          <p:cNvPr id="92" name="Espace réservé du contenu 4" descr=""/>
          <p:cNvPicPr/>
          <p:nvPr/>
        </p:nvPicPr>
        <p:blipFill>
          <a:blip r:embed="rId1"/>
          <a:stretch/>
        </p:blipFill>
        <p:spPr>
          <a:xfrm>
            <a:off x="1337760" y="2211480"/>
            <a:ext cx="9502560" cy="381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" name="Rectangle 5"/>
          <p:cNvSpPr/>
          <p:nvPr/>
        </p:nvSpPr>
        <p:spPr>
          <a:xfrm>
            <a:off x="9895680" y="2499480"/>
            <a:ext cx="1137600" cy="1188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uFillTx/>
              <a:latin typeface="Aptos"/>
              <a:ea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ldNum" idx="4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II.1. Valeurs des longueurs d’onde des raies des lampes spectrales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graphicFrame>
        <p:nvGraphicFramePr>
          <p:cNvPr id="97" name="Espace réservé du contenu 6"/>
          <p:cNvGraphicFramePr/>
          <p:nvPr/>
        </p:nvGraphicFramePr>
        <p:xfrm>
          <a:off x="406440" y="2538360"/>
          <a:ext cx="5496120" cy="2765160"/>
        </p:xfrm>
        <a:graphic>
          <a:graphicData uri="http://schemas.openxmlformats.org/drawingml/2006/table">
            <a:tbl>
              <a:tblPr/>
              <a:tblGrid>
                <a:gridCol w="1832040"/>
                <a:gridCol w="1832040"/>
                <a:gridCol w="1832040"/>
              </a:tblGrid>
              <a:tr h="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Mercure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579,0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jaune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576,9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jaune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546,0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vert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491,6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vert-bleu (faible)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435,8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bleu-indigo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407,8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violet (faible)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404,6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violet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" name="Tableau 7"/>
          <p:cNvGraphicFramePr/>
          <p:nvPr/>
        </p:nvGraphicFramePr>
        <p:xfrm>
          <a:off x="6095880" y="2538360"/>
          <a:ext cx="5257440" cy="3122280"/>
        </p:xfrm>
        <a:graphic>
          <a:graphicData uri="http://schemas.openxmlformats.org/drawingml/2006/table">
            <a:tbl>
              <a:tblPr/>
              <a:tblGrid>
                <a:gridCol w="1752480"/>
                <a:gridCol w="1752480"/>
                <a:gridCol w="1752480"/>
              </a:tblGrid>
              <a:tr h="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Cadmium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643,8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rouge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156082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632,5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rouge (faible)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611,1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rouge (faible)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509,9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vert (faible)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508,5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vert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480,0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bleu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467,8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bleu</a:t>
                      </a:r>
                      <a:endParaRPr b="0" lang="fr-FR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 anchor="ctr">
                      <a:noAutofit/>
                    </a:bodyPr>
                    <a:p>
                      <a:endParaRPr b="0" lang="fr-FR" sz="1800" strike="noStrike" u="none">
                        <a:solidFill>
                          <a:schemeClr val="dk1"/>
                        </a:solidFill>
                        <a:uFillTx/>
                        <a:latin typeface="Aptos"/>
                        <a:ea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441,4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fr-FR" sz="1800" strike="noStrike" u="none">
                          <a:solidFill>
                            <a:schemeClr val="dk1"/>
                          </a:solidFill>
                          <a:uFillTx/>
                          <a:latin typeface="Aptos"/>
                          <a:ea typeface="Arial"/>
                        </a:rPr>
                        <a:t>indigo (faible) </a:t>
                      </a:r>
                      <a:endParaRPr b="0" lang="fr-FR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156082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9" name="PlaceHolder 2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II.2. Critère de Rayleigh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pic>
        <p:nvPicPr>
          <p:cNvPr id="101" name="Image 4" descr=""/>
          <p:cNvPicPr/>
          <p:nvPr/>
        </p:nvPicPr>
        <p:blipFill>
          <a:blip r:embed="rId1"/>
          <a:srcRect l="0" t="7455" r="0" b="0"/>
          <a:stretch/>
        </p:blipFill>
        <p:spPr>
          <a:xfrm>
            <a:off x="75240" y="2748240"/>
            <a:ext cx="7563600" cy="2256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" name="ZoneTexte 5"/>
          <p:cNvSpPr/>
          <p:nvPr/>
        </p:nvSpPr>
        <p:spPr>
          <a:xfrm>
            <a:off x="1152360" y="4959360"/>
            <a:ext cx="5420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i="1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Deux étoiles par l’objectif d’une lunette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ZoneTexte 6"/>
          <p:cNvSpPr/>
          <p:nvPr/>
        </p:nvSpPr>
        <p:spPr>
          <a:xfrm>
            <a:off x="80640" y="6386400"/>
            <a:ext cx="7876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i="1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https://femto-physique.fr/optique/diffraction-de-fraunhofer.php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Image 14" descr="Une image contenant capture d’écran, Caractère coloré&#10;&#10;Description générée automatiquement"/>
          <p:cNvPicPr/>
          <p:nvPr/>
        </p:nvPicPr>
        <p:blipFill>
          <a:blip r:embed="rId2"/>
          <a:srcRect l="39076" t="18872" r="38969" b="19136"/>
          <a:stretch/>
        </p:blipFill>
        <p:spPr>
          <a:xfrm>
            <a:off x="7885080" y="2235960"/>
            <a:ext cx="2274840" cy="214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Image 15" descr="Une image contenant capture d’écran, Caractère coloré&#10;&#10;Description générée automatiquement"/>
          <p:cNvPicPr/>
          <p:nvPr/>
        </p:nvPicPr>
        <p:blipFill>
          <a:blip r:embed="rId3"/>
          <a:srcRect l="5774" t="18872" r="72271" b="19136"/>
          <a:stretch/>
        </p:blipFill>
        <p:spPr>
          <a:xfrm>
            <a:off x="7892280" y="81720"/>
            <a:ext cx="2274840" cy="214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Image 16" descr="Une image contenant capture d’écran, Caractère coloré&#10;&#10;Description générée automatiquement"/>
          <p:cNvPicPr/>
          <p:nvPr/>
        </p:nvPicPr>
        <p:blipFill>
          <a:blip r:embed="rId4"/>
          <a:srcRect l="72482" t="18872" r="5563" b="19136"/>
          <a:stretch/>
        </p:blipFill>
        <p:spPr>
          <a:xfrm>
            <a:off x="7897680" y="4371480"/>
            <a:ext cx="2274840" cy="214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ZoneTexte 17"/>
          <p:cNvSpPr/>
          <p:nvPr/>
        </p:nvSpPr>
        <p:spPr>
          <a:xfrm>
            <a:off x="10167120" y="3105720"/>
            <a:ext cx="1560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Limite de résolution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ZoneTexte 25"/>
          <p:cNvSpPr/>
          <p:nvPr/>
        </p:nvSpPr>
        <p:spPr>
          <a:xfrm>
            <a:off x="3213360" y="3114000"/>
            <a:ext cx="86184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trike="noStrike" u="none">
              <a:solidFill>
                <a:schemeClr val="accent2"/>
              </a:solidFill>
              <a:uFillTx/>
              <a:latin typeface="Aptos"/>
              <a:ea typeface="Arial"/>
            </a:endParaRPr>
          </a:p>
        </p:txBody>
      </p:sp>
      <p:cxnSp>
        <p:nvCxnSpPr>
          <p:cNvPr id="109" name="Connecteur droit avec flèche 28"/>
          <p:cNvCxnSpPr/>
          <p:nvPr/>
        </p:nvCxnSpPr>
        <p:spPr>
          <a:xfrm flipH="1">
            <a:off x="8839080" y="3003480"/>
            <a:ext cx="375120" cy="360"/>
          </a:xfrm>
          <a:prstGeom prst="straightConnector1">
            <a:avLst/>
          </a:prstGeom>
          <a:ln w="19050">
            <a:solidFill>
              <a:srgbClr val="e97132"/>
            </a:solidFill>
            <a:round/>
            <a:headEnd len="med" type="arrow" w="med"/>
            <a:tailEnd len="med" type="arrow" w="med"/>
          </a:ln>
        </p:spPr>
      </p:cxnSp>
      <p:sp>
        <p:nvSpPr>
          <p:cNvPr id="110" name="ZoneTexte 29"/>
          <p:cNvSpPr/>
          <p:nvPr/>
        </p:nvSpPr>
        <p:spPr>
          <a:xfrm>
            <a:off x="7885080" y="2387160"/>
            <a:ext cx="2098800" cy="58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trike="noStrike" u="none">
              <a:solidFill>
                <a:schemeClr val="accent2"/>
              </a:solidFill>
              <a:uFillTx/>
              <a:latin typeface="Aptos"/>
              <a:ea typeface="Arial"/>
            </a:endParaRPr>
          </a:p>
        </p:txBody>
      </p:sp>
      <p:sp>
        <p:nvSpPr>
          <p:cNvPr id="111" name="ZoneTexte 35"/>
          <p:cNvSpPr/>
          <p:nvPr/>
        </p:nvSpPr>
        <p:spPr>
          <a:xfrm>
            <a:off x="6233040" y="3228120"/>
            <a:ext cx="448920" cy="675720"/>
          </a:xfrm>
          <a:prstGeom prst="rect">
            <a:avLst/>
          </a:pr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A’</a:t>
            </a:r>
            <a:r>
              <a:rPr b="0" lang="fr-FR" sz="18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1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ZoneTexte 19"/>
          <p:cNvSpPr/>
          <p:nvPr/>
        </p:nvSpPr>
        <p:spPr>
          <a:xfrm>
            <a:off x="4774680" y="2797560"/>
            <a:ext cx="2098080" cy="58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fr-FR" sz="1800" strike="noStrike" u="none">
              <a:solidFill>
                <a:schemeClr val="accent2"/>
              </a:solidFill>
              <a:uFillTx/>
              <a:latin typeface="Aptos"/>
              <a:ea typeface="Arial"/>
            </a:endParaRPr>
          </a:p>
        </p:txBody>
      </p:sp>
      <p:sp>
        <p:nvSpPr>
          <p:cNvPr id="113" name="ZoneTexte 36"/>
          <p:cNvSpPr/>
          <p:nvPr/>
        </p:nvSpPr>
        <p:spPr>
          <a:xfrm>
            <a:off x="6233040" y="4141080"/>
            <a:ext cx="448920" cy="675720"/>
          </a:xfrm>
          <a:prstGeom prst="rect">
            <a:avLst/>
          </a:pr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A’</a:t>
            </a:r>
            <a:r>
              <a:rPr b="0" lang="fr-FR" sz="18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2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ZoneTexte 37"/>
          <p:cNvSpPr/>
          <p:nvPr/>
        </p:nvSpPr>
        <p:spPr>
          <a:xfrm>
            <a:off x="77760" y="3091680"/>
            <a:ext cx="448920" cy="401400"/>
          </a:xfrm>
          <a:prstGeom prst="rect">
            <a:avLst/>
          </a:pr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A</a:t>
            </a:r>
            <a:r>
              <a:rPr b="0" lang="fr-FR" sz="18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2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ZoneTexte 38"/>
          <p:cNvSpPr/>
          <p:nvPr/>
        </p:nvSpPr>
        <p:spPr>
          <a:xfrm>
            <a:off x="75240" y="4186800"/>
            <a:ext cx="448920" cy="401400"/>
          </a:xfrm>
          <a:prstGeom prst="rect">
            <a:avLst/>
          </a:prstGeom>
          <a:solidFill>
            <a:schemeClr val="bg1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0" lang="fr-FR" sz="18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A</a:t>
            </a:r>
            <a:r>
              <a:rPr b="0" lang="fr-FR" sz="18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1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Image 40" descr="Une image contenant écriture manuscrite, Dessin d’enfant, ligne&#10;&#10;Description générée automatiquement"/>
          <p:cNvPicPr/>
          <p:nvPr/>
        </p:nvPicPr>
        <p:blipFill>
          <a:blip r:embed="rId5"/>
          <a:stretch/>
        </p:blipFill>
        <p:spPr>
          <a:xfrm>
            <a:off x="10414800" y="1895400"/>
            <a:ext cx="1550160" cy="1134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PlaceHolder 2"/>
          <p:cNvSpPr>
            <a:spLocks noGrp="1"/>
          </p:cNvSpPr>
          <p:nvPr>
            <p:ph type="sldNum" idx="4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  <p:cxnSp>
        <p:nvCxnSpPr>
          <p:cNvPr id="118" name=""/>
          <p:cNvCxnSpPr/>
          <p:nvPr/>
        </p:nvCxnSpPr>
        <p:spPr>
          <a:xfrm>
            <a:off x="3796560" y="3551400"/>
            <a:ext cx="360" cy="590040"/>
          </a:xfrm>
          <a:prstGeom prst="straightConnector1">
            <a:avLst/>
          </a:prstGeom>
          <a:ln w="19049">
            <a:solidFill>
              <a:srgbClr val="e97132"/>
            </a:solidFill>
            <a:headEnd len="med" type="arrow" w="med"/>
            <a:tailEnd len="med" type="arrow" w="med"/>
          </a:ln>
        </p:spPr>
      </p:cxnSp>
      <p:cxnSp>
        <p:nvCxnSpPr>
          <p:cNvPr id="119" name=""/>
          <p:cNvCxnSpPr/>
          <p:nvPr/>
        </p:nvCxnSpPr>
        <p:spPr>
          <a:xfrm>
            <a:off x="6740280" y="3412440"/>
            <a:ext cx="360" cy="434160"/>
          </a:xfrm>
          <a:prstGeom prst="straightConnector1">
            <a:avLst/>
          </a:prstGeom>
          <a:ln w="19049">
            <a:solidFill>
              <a:srgbClr val="e97132"/>
            </a:solidFill>
            <a:headEnd len="med" type="arrow" w="med"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II.2. Pouvoir de résolution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cxnSp>
        <p:nvCxnSpPr>
          <p:cNvPr id="121" name="Connecteur droit 5"/>
          <p:cNvCxnSpPr/>
          <p:nvPr/>
        </p:nvCxnSpPr>
        <p:spPr>
          <a:xfrm>
            <a:off x="1940400" y="2184480"/>
            <a:ext cx="360" cy="701280"/>
          </a:xfrm>
          <a:prstGeom prst="straightConnector1">
            <a:avLst/>
          </a:prstGeom>
          <a:ln w="57150">
            <a:solidFill>
              <a:srgbClr val="156082">
                <a:lumMod val="60000"/>
                <a:lumOff val="40000"/>
              </a:srgbClr>
            </a:solidFill>
          </a:ln>
        </p:spPr>
      </p:cxnSp>
      <p:cxnSp>
        <p:nvCxnSpPr>
          <p:cNvPr id="122" name="Connecteur droit 6"/>
          <p:cNvCxnSpPr/>
          <p:nvPr/>
        </p:nvCxnSpPr>
        <p:spPr>
          <a:xfrm>
            <a:off x="3403440" y="2184480"/>
            <a:ext cx="360" cy="70128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</p:cxnSp>
      <p:sp>
        <p:nvSpPr>
          <p:cNvPr id="123" name="Rectangle 3"/>
          <p:cNvSpPr/>
          <p:nvPr/>
        </p:nvSpPr>
        <p:spPr>
          <a:xfrm>
            <a:off x="1727280" y="2184480"/>
            <a:ext cx="1828440" cy="700560"/>
          </a:xfrm>
          <a:prstGeom prst="rect">
            <a:avLst/>
          </a:prstGeom>
          <a:noFill/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uFillTx/>
              <a:latin typeface="Aptos"/>
              <a:ea typeface="Arial"/>
            </a:endParaRPr>
          </a:p>
        </p:txBody>
      </p:sp>
      <p:sp>
        <p:nvSpPr>
          <p:cNvPr id="124" name="ZoneTexte 11"/>
          <p:cNvSpPr/>
          <p:nvPr/>
        </p:nvSpPr>
        <p:spPr>
          <a:xfrm>
            <a:off x="1727280" y="1737720"/>
            <a:ext cx="4878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λ</a:t>
            </a:r>
            <a:r>
              <a:rPr b="0" lang="fr-FR" sz="24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1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ZoneTexte 12"/>
          <p:cNvSpPr/>
          <p:nvPr/>
        </p:nvSpPr>
        <p:spPr>
          <a:xfrm>
            <a:off x="3159360" y="1722960"/>
            <a:ext cx="4878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λ</a:t>
            </a:r>
            <a:r>
              <a:rPr b="0" lang="fr-FR" sz="24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2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ZoneTexte 13"/>
          <p:cNvSpPr/>
          <p:nvPr/>
        </p:nvSpPr>
        <p:spPr>
          <a:xfrm>
            <a:off x="1727280" y="3056040"/>
            <a:ext cx="1828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Ordre k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7" name="Connecteur droit 14"/>
          <p:cNvCxnSpPr/>
          <p:nvPr/>
        </p:nvCxnSpPr>
        <p:spPr>
          <a:xfrm>
            <a:off x="4436640" y="2204280"/>
            <a:ext cx="360" cy="701640"/>
          </a:xfrm>
          <a:prstGeom prst="straightConnector1">
            <a:avLst/>
          </a:prstGeom>
          <a:ln w="57150">
            <a:solidFill>
              <a:srgbClr val="156082">
                <a:lumMod val="60000"/>
                <a:lumOff val="40000"/>
              </a:srgbClr>
            </a:solidFill>
          </a:ln>
        </p:spPr>
      </p:cxnSp>
      <p:cxnSp>
        <p:nvCxnSpPr>
          <p:cNvPr id="128" name="Connecteur droit 15"/>
          <p:cNvCxnSpPr/>
          <p:nvPr/>
        </p:nvCxnSpPr>
        <p:spPr>
          <a:xfrm>
            <a:off x="5899680" y="2204280"/>
            <a:ext cx="360" cy="70164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</p:cxnSp>
      <p:sp>
        <p:nvSpPr>
          <p:cNvPr id="129" name="Rectangle 16"/>
          <p:cNvSpPr/>
          <p:nvPr/>
        </p:nvSpPr>
        <p:spPr>
          <a:xfrm>
            <a:off x="4223160" y="2204640"/>
            <a:ext cx="1828440" cy="700560"/>
          </a:xfrm>
          <a:prstGeom prst="rect">
            <a:avLst/>
          </a:prstGeom>
          <a:noFill/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uFillTx/>
              <a:latin typeface="Aptos"/>
              <a:ea typeface="Arial"/>
            </a:endParaRPr>
          </a:p>
        </p:txBody>
      </p:sp>
      <p:sp>
        <p:nvSpPr>
          <p:cNvPr id="130" name="ZoneTexte 17"/>
          <p:cNvSpPr/>
          <p:nvPr/>
        </p:nvSpPr>
        <p:spPr>
          <a:xfrm>
            <a:off x="4223160" y="1757520"/>
            <a:ext cx="4878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λ</a:t>
            </a:r>
            <a:r>
              <a:rPr b="0" lang="fr-FR" sz="24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1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ZoneTexte 18"/>
          <p:cNvSpPr/>
          <p:nvPr/>
        </p:nvSpPr>
        <p:spPr>
          <a:xfrm>
            <a:off x="5655600" y="1742760"/>
            <a:ext cx="4878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λ</a:t>
            </a:r>
            <a:r>
              <a:rPr b="0" lang="fr-FR" sz="24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2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ZoneTexte 19"/>
          <p:cNvSpPr/>
          <p:nvPr/>
        </p:nvSpPr>
        <p:spPr>
          <a:xfrm>
            <a:off x="4280040" y="3056040"/>
            <a:ext cx="17089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Ordre k+1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ZoneTexte 20"/>
          <p:cNvSpPr/>
          <p:nvPr/>
        </p:nvSpPr>
        <p:spPr>
          <a:xfrm>
            <a:off x="6775200" y="2254320"/>
            <a:ext cx="3010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</a:t>
            </a:r>
            <a:r>
              <a:rPr b="0" i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 </a:t>
            </a:r>
            <a:r>
              <a:rPr b="0" i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Pas de mélange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4" name="Connecteur droit 30"/>
          <p:cNvCxnSpPr/>
          <p:nvPr/>
        </p:nvCxnSpPr>
        <p:spPr>
          <a:xfrm>
            <a:off x="1940400" y="4143240"/>
            <a:ext cx="360" cy="701280"/>
          </a:xfrm>
          <a:prstGeom prst="straightConnector1">
            <a:avLst/>
          </a:prstGeom>
          <a:ln w="57150">
            <a:solidFill>
              <a:srgbClr val="156082">
                <a:lumMod val="60000"/>
                <a:lumOff val="40000"/>
              </a:srgbClr>
            </a:solidFill>
          </a:ln>
        </p:spPr>
      </p:cxnSp>
      <p:cxnSp>
        <p:nvCxnSpPr>
          <p:cNvPr id="135" name="Connecteur droit 31"/>
          <p:cNvCxnSpPr/>
          <p:nvPr/>
        </p:nvCxnSpPr>
        <p:spPr>
          <a:xfrm>
            <a:off x="3403440" y="4143240"/>
            <a:ext cx="360" cy="70128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</p:cxnSp>
      <p:sp>
        <p:nvSpPr>
          <p:cNvPr id="136" name="Rectangle 32"/>
          <p:cNvSpPr/>
          <p:nvPr/>
        </p:nvSpPr>
        <p:spPr>
          <a:xfrm>
            <a:off x="1727280" y="4143240"/>
            <a:ext cx="1828440" cy="700560"/>
          </a:xfrm>
          <a:prstGeom prst="rect">
            <a:avLst/>
          </a:prstGeom>
          <a:noFill/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uFillTx/>
              <a:latin typeface="Aptos"/>
              <a:ea typeface="Arial"/>
            </a:endParaRPr>
          </a:p>
        </p:txBody>
      </p:sp>
      <p:sp>
        <p:nvSpPr>
          <p:cNvPr id="137" name="ZoneTexte 33"/>
          <p:cNvSpPr/>
          <p:nvPr/>
        </p:nvSpPr>
        <p:spPr>
          <a:xfrm>
            <a:off x="1727280" y="3696120"/>
            <a:ext cx="4878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λ</a:t>
            </a:r>
            <a:r>
              <a:rPr b="0" lang="fr-FR" sz="24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1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ZoneTexte 34"/>
          <p:cNvSpPr/>
          <p:nvPr/>
        </p:nvSpPr>
        <p:spPr>
          <a:xfrm>
            <a:off x="3159360" y="3681720"/>
            <a:ext cx="4878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λ</a:t>
            </a:r>
            <a:r>
              <a:rPr b="0" lang="fr-FR" sz="24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2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ZoneTexte 35"/>
          <p:cNvSpPr/>
          <p:nvPr/>
        </p:nvSpPr>
        <p:spPr>
          <a:xfrm>
            <a:off x="1595160" y="5014800"/>
            <a:ext cx="1422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Ordre k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0" name="Connecteur droit 36"/>
          <p:cNvCxnSpPr/>
          <p:nvPr/>
        </p:nvCxnSpPr>
        <p:spPr>
          <a:xfrm>
            <a:off x="3122640" y="4163040"/>
            <a:ext cx="360" cy="701280"/>
          </a:xfrm>
          <a:prstGeom prst="straightConnector1">
            <a:avLst/>
          </a:prstGeom>
          <a:ln w="57150">
            <a:solidFill>
              <a:srgbClr val="156082">
                <a:lumMod val="60000"/>
                <a:lumOff val="40000"/>
              </a:srgbClr>
            </a:solidFill>
          </a:ln>
        </p:spPr>
      </p:cxnSp>
      <p:cxnSp>
        <p:nvCxnSpPr>
          <p:cNvPr id="141" name="Connecteur droit 37"/>
          <p:cNvCxnSpPr/>
          <p:nvPr/>
        </p:nvCxnSpPr>
        <p:spPr>
          <a:xfrm>
            <a:off x="4585680" y="4163040"/>
            <a:ext cx="360" cy="70128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</p:cxnSp>
      <p:sp>
        <p:nvSpPr>
          <p:cNvPr id="142" name="Rectangle 38"/>
          <p:cNvSpPr/>
          <p:nvPr/>
        </p:nvSpPr>
        <p:spPr>
          <a:xfrm>
            <a:off x="2909520" y="4163400"/>
            <a:ext cx="1828440" cy="700560"/>
          </a:xfrm>
          <a:prstGeom prst="rect">
            <a:avLst/>
          </a:prstGeom>
          <a:noFill/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uFillTx/>
              <a:latin typeface="Aptos"/>
              <a:ea typeface="Arial"/>
            </a:endParaRPr>
          </a:p>
        </p:txBody>
      </p:sp>
      <p:sp>
        <p:nvSpPr>
          <p:cNvPr id="143" name="ZoneTexte 39"/>
          <p:cNvSpPr/>
          <p:nvPr/>
        </p:nvSpPr>
        <p:spPr>
          <a:xfrm>
            <a:off x="2909520" y="3716280"/>
            <a:ext cx="4878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λ</a:t>
            </a:r>
            <a:r>
              <a:rPr b="0" lang="fr-FR" sz="24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1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ZoneTexte 40"/>
          <p:cNvSpPr/>
          <p:nvPr/>
        </p:nvSpPr>
        <p:spPr>
          <a:xfrm>
            <a:off x="4341600" y="3701520"/>
            <a:ext cx="4878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l-G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λ</a:t>
            </a:r>
            <a:r>
              <a:rPr b="0" lang="fr-FR" sz="2400" strike="noStrike" u="none" baseline="-25000">
                <a:solidFill>
                  <a:schemeClr val="dk1"/>
                </a:solidFill>
                <a:uFillTx/>
                <a:latin typeface="Aptos"/>
                <a:ea typeface="Arial"/>
              </a:rPr>
              <a:t>2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ZoneTexte 41"/>
          <p:cNvSpPr/>
          <p:nvPr/>
        </p:nvSpPr>
        <p:spPr>
          <a:xfrm>
            <a:off x="3053160" y="5014800"/>
            <a:ext cx="17089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Ordre k+1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ZoneTexte 42"/>
          <p:cNvSpPr/>
          <p:nvPr/>
        </p:nvSpPr>
        <p:spPr>
          <a:xfrm>
            <a:off x="6775200" y="4213080"/>
            <a:ext cx="3689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</a:t>
            </a:r>
            <a:r>
              <a:rPr b="0" i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 </a:t>
            </a:r>
            <a:r>
              <a:rPr b="0" i="1" lang="fr-FR" sz="24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Mélange des spectres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fr-FR" sz="4400" strike="noStrike" u="none">
                <a:solidFill>
                  <a:schemeClr val="dk1"/>
                </a:solidFill>
                <a:uFillTx/>
                <a:latin typeface="Aptos Display"/>
                <a:ea typeface="Arial"/>
              </a:rPr>
              <a:t>III.1. Définition structures cristallines</a:t>
            </a:r>
            <a:endParaRPr b="0" lang="fr-FR" sz="44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trike="noStrike" u="sng">
                <a:solidFill>
                  <a:schemeClr val="dk1"/>
                </a:solidFill>
                <a:uFillTx/>
                <a:latin typeface="Aptos"/>
                <a:ea typeface="Arial"/>
              </a:rPr>
              <a:t>Cristal:</a:t>
            </a:r>
            <a:r>
              <a:rPr b="0" lang="fr-FR" sz="26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 Solide dans lequel les atomes sont ordonnés de façon périodique dans les trois dimensions de l’espace</a:t>
            </a:r>
            <a:endParaRPr b="0" lang="fr-FR" sz="2600" strike="noStrike" u="none">
              <a:solidFill>
                <a:schemeClr val="dk1"/>
              </a:solidFill>
              <a:uFillTx/>
              <a:latin typeface="Aptos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fr-FR" sz="2600" strike="noStrike" u="none">
              <a:solidFill>
                <a:schemeClr val="dk1"/>
              </a:solidFill>
              <a:uFillTx/>
              <a:latin typeface="Aptos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600" strike="noStrike" u="sng">
                <a:solidFill>
                  <a:schemeClr val="dk1"/>
                </a:solidFill>
                <a:uFillTx/>
                <a:latin typeface="Aptos"/>
                <a:ea typeface="Arial"/>
              </a:rPr>
              <a:t>Réseau de bravais:</a:t>
            </a:r>
            <a:r>
              <a:rPr b="0" lang="fr-FR" sz="2600" strike="noStrike" u="none">
                <a:solidFill>
                  <a:schemeClr val="dk1"/>
                </a:solidFill>
                <a:uFillTx/>
                <a:latin typeface="Aptos"/>
                <a:ea typeface="Arial"/>
              </a:rPr>
              <a:t> Ensemble infini de points discrets avec un arrangement et une orientation qui apparaît exactement la même lorsqu’elle est vue d’un point de vue quelconque</a:t>
            </a:r>
            <a:endParaRPr b="0" lang="fr-FR" sz="2600" strike="noStrike" u="none">
              <a:solidFill>
                <a:schemeClr val="dk1"/>
              </a:solidFill>
              <a:uFillTx/>
              <a:latin typeface="Apto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fr-FR" sz="1200" strike="noStrike" u="none">
              <a:solidFill>
                <a:schemeClr val="dk1">
                  <a:tint val="82000"/>
                </a:schemeClr>
              </a:solidFill>
              <a:uFillTx/>
              <a:latin typeface="Aptos"/>
              <a:ea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rcRect l="26922" t="0" r="27818" b="31396"/>
          <a:stretch/>
        </p:blipFill>
        <p:spPr>
          <a:xfrm>
            <a:off x="2028240" y="4355280"/>
            <a:ext cx="2820600" cy="228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rcRect l="24819" t="0" r="28763" b="15334"/>
          <a:stretch/>
        </p:blipFill>
        <p:spPr>
          <a:xfrm>
            <a:off x="8317440" y="4007520"/>
            <a:ext cx="2613240" cy="2713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itchFamily="0" charset="1"/>
        <a:ea typeface="Arial" pitchFamily="0" charset="1"/>
        <a:cs typeface="Arial" pitchFamily="0" charset="1"/>
      </a:majorFont>
      <a:minorFont>
        <a:latin typeface="Aptos" pitchFamily="0" charset="1"/>
        <a:ea typeface="Arial" pitchFamily="0" charset="1"/>
        <a:cs typeface="Arial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LibreOffice/24.8.6.2$Windows_X86_64 LibreOffice_project/6d98ba145e9a8a39fc57bcc76981d1fb1316c60c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2024-03-14T17:37:43Z</dcterms:created>
  <dc:creator>Constance Fourcade</dc:creator>
  <dc:description/>
  <dc:language>fr-FR</dc:language>
  <cp:lastModifiedBy/>
  <dcterms:modified xsi:type="dcterms:W3CDTF">2025-06-02T10:45:06Z</dcterms:modified>
  <cp:revision>4</cp:revision>
  <dc:subject/>
  <dc:title>Diffraction par des structures périodiques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12</vt:i4>
  </property>
  <property fmtid="{D5CDD505-2E9C-101B-9397-08002B2CF9AE}" pid="4" name="PresentationFormat">
    <vt:lpwstr>On-screen Show (4:3)</vt:lpwstr>
  </property>
  <property fmtid="{D5CDD505-2E9C-101B-9397-08002B2CF9AE}" pid="5" name="Slides">
    <vt:i4>12</vt:i4>
  </property>
</Properties>
</file>