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1.xml" ContentType="application/vnd.openxmlformats-officedocument.theme+xml"/>
  <Override PartName="/ppt/slideMasters/slideMaster10.xml" ContentType="application/vnd.openxmlformats-officedocument.presentationml.slideMaster+xml"/>
  <Override PartName="/ppt/notesSlides/notesSlide13.xml" ContentType="application/vnd.openxmlformats-officedocument.presentationml.notesSlide+xml"/>
  <Override PartName="/ppt/theme/theme5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2.xml" ContentType="application/vnd.openxmlformats-officedocument.them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Masters/slideMaster11.xml" ContentType="application/vnd.openxmlformats-officedocument.presentationml.slideMaster+xml"/>
  <Override PartName="/ppt/theme/theme9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slideMasters/slideMaster7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72" r:id="rId10"/>
    <p:sldMasterId id="2147483674" r:id="rId11"/>
  </p:sldMasterIdLst>
  <p:notesMasterIdLst>
    <p:notesMasterId r:id="rId40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0"/>
          <a:sy n="0" d="0"/>
        </p:scale>
        <p:origin x="0" y="0"/>
      </p:cViewPr>
      <p:guideLst>
        <p:guide pos="3175"/>
        <p:guide pos="1786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theme" Target="theme/theme1.xml"/><Relationship Id="rId13" Type="http://schemas.openxmlformats.org/officeDocument/2006/relationships/theme" Target="theme/theme2.xml"/><Relationship Id="rId14" Type="http://schemas.openxmlformats.org/officeDocument/2006/relationships/theme" Target="theme/theme3.xml"/><Relationship Id="rId15" Type="http://schemas.openxmlformats.org/officeDocument/2006/relationships/theme" Target="theme/theme4.xml"/><Relationship Id="rId16" Type="http://schemas.openxmlformats.org/officeDocument/2006/relationships/theme" Target="theme/theme5.xml"/><Relationship Id="rId17" Type="http://schemas.openxmlformats.org/officeDocument/2006/relationships/theme" Target="theme/theme6.xml"/><Relationship Id="rId18" Type="http://schemas.openxmlformats.org/officeDocument/2006/relationships/theme" Target="theme/theme7.xml"/><Relationship Id="rId19" Type="http://schemas.openxmlformats.org/officeDocument/2006/relationships/theme" Target="theme/theme8.xml"/><Relationship Id="rId20" Type="http://schemas.openxmlformats.org/officeDocument/2006/relationships/theme" Target="theme/theme9.xml"/><Relationship Id="rId21" Type="http://schemas.openxmlformats.org/officeDocument/2006/relationships/theme" Target="theme/theme10.xml"/><Relationship Id="rId22" Type="http://schemas.openxmlformats.org/officeDocument/2006/relationships/theme" Target="theme/theme11.xml"/><Relationship Id="rId23" Type="http://schemas.openxmlformats.org/officeDocument/2006/relationships/theme" Target="theme/theme12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 /><Relationship Id="rId42" Type="http://schemas.openxmlformats.org/officeDocument/2006/relationships/tableStyles" Target="tableStyles.xml" /><Relationship Id="rId4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 bwMode="auto"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</a:rPr>
              <a:t>Cliquez pour déplacer la diapo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r>
              <a:rPr lang="fr-FR" sz="2000" b="0" u="none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lang="fr-FR" sz="20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dt" idx="34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35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sldNum" idx="36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1BB05E54-E492-4376-AC8D-F478C7EE5DBD}" type="slidenum"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Num" idx="51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A708567A-C74F-46D8-BBF1-3FB854E81F32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Num" idx="59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6DFA78F5-ADA6-424E-A659-8B6D4276AB49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Num" idx="60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D1544A04-3B98-4F61-A62C-42E2CFCE27E3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Num" idx="61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B4164212-3666-46AB-877D-456B21A54001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Num" idx="62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76F01262-D188-493F-8151-0BDB1944E89C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Num" idx="63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997BB893-EE9B-4E50-B57E-4241CFE4D772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Num" idx="64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ACA0F499-3EAB-4B23-8D85-123DD1486A5A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Num" idx="53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E87C2039-A4C0-47F8-9128-139F1E7F41F3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Num" idx="52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7F7D778E-E8A0-411D-A1F2-D7028F0CDB20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C58922-8621-E41E-59FC-F01ABCA1BA75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5644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470094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785638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14957E-C4F7-10F2-11C1-5225C0329793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Num" idx="54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65E28457-6D2C-46BB-AAB6-73B060CC45DD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Num" idx="55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B89150B1-F57E-4371-A1D9-6DEE9AD33232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Num" idx="56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CADB9C96-A763-4465-ACDC-54CCBA3505CC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Num" idx="57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FB6E0A1D-C825-4933-AC30-1D94CC034012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Num" idx="58"/>
          </p:nvPr>
        </p:nvSpPr>
        <p:spPr bwMode="auto"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58C96B7A-0B2A-4EF9-87C6-13411387CD20}" type="slidenum">
              <a:rPr lang="fr-FR" sz="1400" b="0" u="none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Img"/>
          </p:nvPr>
        </p:nvSpPr>
        <p:spPr bwMode="auto">
          <a:xfrm>
            <a:off x="217440" y="812879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EF245EE-4653-4229-A9E2-E6489DD237BD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21083FAB-89A1-4417-8577-E3F96FD53A1F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65565E1B-1A11-43B0-8A38-D906D90248FE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54475F2B-8A7B-4387-B797-DC567217CDD7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28BDA3DD-4B13-4682-82C3-2AFDE6080C70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29970BA0-1506-413C-8B35-C6AE4C707A73}" type="slidenum">
              <a:rPr/>
              <a:t>&lt;#&gt;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30B10137-4E91-4833-98D6-CEE691579F36}" type="slidenum">
              <a:rPr/>
              <a:t>&lt;#&gt;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 bwMode="auto"/>
        <p:txBody>
          <a:bodyPr/>
          <a:p>
            <a:pPr>
              <a:defRPr/>
            </a:pPr>
            <a:fld id="{83D8ED39-268F-41A3-9883-AAF2DADEC56E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 bwMode="auto"/>
        <p:txBody>
          <a:bodyPr/>
          <a:p>
            <a:pPr>
              <a:defRPr/>
            </a:pPr>
            <a:fld id="{21A3BB46-1A42-431C-A0E1-46FD435168AB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B4DFD555-A18C-4A4A-908C-0AD245D1CE96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 bwMode="auto"/>
        <p:txBody>
          <a:bodyPr/>
          <a:p>
            <a:pPr>
              <a:defRPr/>
            </a:pPr>
            <a:fld id="{7FF3CB4F-43E0-4DDE-9E9C-6128D8FA6337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85977DBF-C407-4AD3-A3BB-7277FBDCECFA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 bwMode="auto"/>
        <p:txBody>
          <a:bodyPr/>
          <a:p>
            <a:pPr>
              <a:defRPr/>
            </a:pPr>
            <a:fld id="{A4958A7B-C516-4327-8909-B0E8A46E2A01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 bwMode="auto"/>
        <p:txBody>
          <a:bodyPr/>
          <a:p>
            <a:pPr>
              <a:defRPr/>
            </a:pPr>
            <a:fld id="{FF9394BA-6490-4760-94DB-F0A04D5F6EFA}" type="slidenum">
              <a:rPr/>
              <a:t>&lt;#&gt;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 bwMode="auto"/>
        <p:txBody>
          <a:bodyPr/>
          <a:p>
            <a:pPr>
              <a:defRPr/>
            </a:pPr>
            <a:fld id="{C8D1306F-F9BD-4DFD-A2A9-DF538D3D91FC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 bwMode="auto"/>
        <p:txBody>
          <a:bodyPr/>
          <a:p>
            <a:pPr>
              <a:defRPr/>
            </a:pPr>
            <a:fld id="{F73EADF1-774B-4F17-8B33-156D5E3118F4}" type="slidenum">
              <a:rPr/>
              <a:t>&lt;#&gt;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1FE9C3CB-858D-46E7-BA66-9389E209D746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 bwMode="auto">
          <a:xfrm>
            <a:off x="1260360" y="928800"/>
            <a:ext cx="755928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60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035BBB9A-8A84-4259-9995-F5B34DC4C377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14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693720" y="378000"/>
            <a:ext cx="3250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 bwMode="auto">
          <a:xfrm>
            <a:off x="4286160" y="816120"/>
            <a:ext cx="5101920" cy="403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8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 bwMode="auto">
          <a:xfrm>
            <a:off x="693720" y="1701720"/>
            <a:ext cx="3250800" cy="31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28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29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0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37A2398E-82E8-49A1-B762-69F59626339E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693720" y="378000"/>
            <a:ext cx="3250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 bwMode="auto">
          <a:xfrm>
            <a:off x="4286160" y="816120"/>
            <a:ext cx="5101920" cy="40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ptos"/>
              </a:rPr>
              <a:t>Second niveau de plan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ptos"/>
              </a:rPr>
              <a:t>Troisième niveau de plan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ptos"/>
              </a:rPr>
              <a:t>Quatrième niveau de plan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ptos"/>
              </a:rPr>
              <a:t>Cinquième niveau de plan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ptos"/>
              </a:rPr>
              <a:t>Sixième niveau de plan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ptos"/>
              </a:rPr>
              <a:t>Septième niveau de plan</a:t>
            </a:r>
            <a:endParaRPr lang="fr-FR" sz="32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 bwMode="auto">
          <a:xfrm>
            <a:off x="693720" y="1701720"/>
            <a:ext cx="3250800" cy="31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31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32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33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5BB63C9-AE77-4507-B091-F6AFC47F8E42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BA5981E-0EFE-470F-91A5-AC77E200612B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7308720" y="225360"/>
            <a:ext cx="2266560" cy="438912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503280" y="225360"/>
            <a:ext cx="6652800" cy="438912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080B5B6-409F-4C80-ABAF-3A169C082B01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CCA21D6-C4AE-439E-9766-739AE642EC68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 bwMode="auto">
          <a:xfrm>
            <a:off x="687240" y="1414440"/>
            <a:ext cx="8694360" cy="235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60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 bwMode="auto">
          <a:xfrm>
            <a:off x="687240" y="3794040"/>
            <a:ext cx="8694360" cy="124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>
                    <a:tint val="82000"/>
                  </a:schemeClr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B2D2FB7F-9C1C-4925-9B1C-4269A2E3D9D4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>
            <a:off x="503280" y="1327320"/>
            <a:ext cx="4458960" cy="32875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 bwMode="auto">
          <a:xfrm>
            <a:off x="5114880" y="1327320"/>
            <a:ext cx="4460400" cy="32875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6CAA7569-1A25-4849-B248-73417FF3ED43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 bwMode="auto">
          <a:xfrm>
            <a:off x="693720" y="301680"/>
            <a:ext cx="8694360" cy="109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 bwMode="auto">
          <a:xfrm>
            <a:off x="693720" y="1390680"/>
            <a:ext cx="4265280" cy="68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 bwMode="auto">
          <a:xfrm>
            <a:off x="693720" y="2071800"/>
            <a:ext cx="4265280" cy="304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 bwMode="auto">
          <a:xfrm>
            <a:off x="5103720" y="1390680"/>
            <a:ext cx="4284360" cy="68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 bwMode="auto">
          <a:xfrm>
            <a:off x="5103720" y="2071800"/>
            <a:ext cx="4284360" cy="304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Cliquez pour modifier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ptos"/>
                <a:ea typeface="Microsoft YaHei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  <a:ea typeface="Microsoft YaHei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  <a:ea typeface="Microsoft YaHei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4939695-6C41-45C8-8691-0E4D3DDB16D4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842D625-2B5D-4DCB-A86B-6C4FD8F23AAD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DD1B2001-FB67-4D31-8561-FDEC1345498C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</a:rPr>
              <a:t>Cliquez pour éditer le format du texte-titre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</a:rPr>
              <a:t>Second niveau de plan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</a:rPr>
              <a:t>Troisième niveau de plan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ptos"/>
              </a:rPr>
              <a:t>Quatrième niveau de plan</a:t>
            </a:r>
            <a:endParaRPr lang="fr-FR" sz="1800" b="0" u="none" strike="noStrike">
              <a:solidFill>
                <a:schemeClr val="dk1"/>
              </a:solidFill>
              <a:latin typeface="Aptos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</a:rPr>
              <a:t>Cinquième niveau de plan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</a:rPr>
              <a:t>Sixième niveau de plan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ptos"/>
              </a:rPr>
              <a:t>Septième niveau de plan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ldNum" idx="37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A3BF3B46-F12C-4C9E-82AD-7F1D38F4C3BA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169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Conversion de puissance électromécanique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ubTitle"/>
          </p:nvPr>
        </p:nvSpPr>
        <p:spPr bwMode="auto">
          <a:xfrm>
            <a:off x="504000" y="3600000"/>
            <a:ext cx="9071280" cy="10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spcBef>
                <a:spcPts val="1417"/>
              </a:spcBef>
              <a:buNone/>
              <a:defRPr/>
            </a:pPr>
            <a:r>
              <a:rPr lang="fr-FR" sz="2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2</a:t>
            </a:r>
            <a:r>
              <a:rPr lang="fr-FR" sz="2400" b="0" u="none" strike="noStrike" baseline="30000">
                <a:solidFill>
                  <a:srgbClr val="000000"/>
                </a:solidFill>
                <a:latin typeface="Arial"/>
                <a:ea typeface="Microsoft YaHei"/>
              </a:rPr>
              <a:t>ème</a:t>
            </a:r>
            <a:r>
              <a:rPr lang="fr-FR" sz="2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 année CPGE (PSI)</a:t>
            </a:r>
            <a:endParaRPr lang="fr-FR" sz="24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Num" idx="45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37507BA7-0024-4236-9D94-FE67B6AB2CA5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II.3. Étude en fonctionnement récepteur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24" name="Image 2" descr=""/>
          <p:cNvPicPr/>
          <p:nvPr/>
        </p:nvPicPr>
        <p:blipFill>
          <a:blip r:embed="rId3"/>
          <a:srcRect l="0" t="2361" r="0" b="0"/>
          <a:stretch/>
        </p:blipFill>
        <p:spPr bwMode="auto">
          <a:xfrm rot="21592200" flipH="0" flipV="0">
            <a:off x="2162583" y="2186411"/>
            <a:ext cx="5766119" cy="231214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Num" idx="46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3C7833B0-196C-4214-B018-4789EBC2F644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II.4. Avantages et inconvénients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Avantages :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Microsoft YaHei"/>
              </a:rPr>
              <a:t>Commande simple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Microsoft YaHei"/>
              </a:rPr>
              <a:t>Pour démarrer tout seul avec un grand couple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Microsoft YaHei"/>
              </a:rPr>
              <a:t>Vitesse de rotation peut-être importante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Microsoft YaHei"/>
              </a:rPr>
              <a:t>Bon rendement (~70 %)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Inconvénients :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Microsoft YaHei"/>
              </a:rPr>
              <a:t>Usures des balais à changer souvent</a:t>
            </a:r>
            <a:endParaRPr lang="fr-FR" sz="2400" b="0" u="none" strike="noStrike">
              <a:solidFill>
                <a:schemeClr val="dk1"/>
              </a:solidFill>
              <a:latin typeface="Aptos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defRPr/>
            </a:pP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Num" idx="47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844204B-C78B-41EB-9C14-CBD62B91C69C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III.1. Action d’un champ magnétique tournant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30" name="Image 2" descr=""/>
          <p:cNvPicPr/>
          <p:nvPr/>
        </p:nvPicPr>
        <p:blipFill>
          <a:blip r:embed="rId3"/>
          <a:srcRect l="0" t="0" r="0" b="3594"/>
          <a:stretch/>
        </p:blipFill>
        <p:spPr bwMode="auto">
          <a:xfrm rot="5392799">
            <a:off x="3432240" y="1799640"/>
            <a:ext cx="3040920" cy="304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ZoneTexte 10"/>
          <p:cNvSpPr/>
          <p:nvPr/>
        </p:nvSpPr>
        <p:spPr bwMode="auto">
          <a:xfrm>
            <a:off x="1014840" y="2430720"/>
            <a:ext cx="1825560" cy="276480"/>
          </a:xfrm>
          <a:prstGeom prst="rect">
            <a:avLst/>
          </a:prstGeom>
          <a:blipFill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ZoneTexte 12"/>
          <p:cNvSpPr/>
          <p:nvPr/>
        </p:nvSpPr>
        <p:spPr bwMode="auto">
          <a:xfrm>
            <a:off x="6313320" y="3769560"/>
            <a:ext cx="2887200" cy="369000"/>
          </a:xfrm>
          <a:prstGeom prst="rect">
            <a:avLst/>
          </a:prstGeom>
          <a:blipFill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ZoneTexte 14"/>
          <p:cNvSpPr/>
          <p:nvPr/>
        </p:nvSpPr>
        <p:spPr bwMode="auto">
          <a:xfrm>
            <a:off x="504000" y="2761560"/>
            <a:ext cx="2806920" cy="402480"/>
          </a:xfrm>
          <a:prstGeom prst="rect">
            <a:avLst/>
          </a:prstGeom>
          <a:blipFill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ZoneTexte 15"/>
          <p:cNvSpPr/>
          <p:nvPr/>
        </p:nvSpPr>
        <p:spPr bwMode="auto">
          <a:xfrm>
            <a:off x="6393240" y="4199400"/>
            <a:ext cx="2806920" cy="402480"/>
          </a:xfrm>
          <a:prstGeom prst="rect">
            <a:avLst/>
          </a:prstGeom>
          <a:blipFill>
            <a:blip r:embed="rId7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Num" idx="48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AAF38E3D-A245-447B-A0BD-AB9C9ABBA142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III.2. Machine synchrone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37" name="Image 5" descr=""/>
          <p:cNvPicPr/>
          <p:nvPr/>
        </p:nvPicPr>
        <p:blipFill>
          <a:blip r:embed="rId3"/>
          <a:stretch/>
        </p:blipFill>
        <p:spPr bwMode="auto">
          <a:xfrm>
            <a:off x="1416240" y="1790280"/>
            <a:ext cx="3063240" cy="304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Image 8" descr=""/>
          <p:cNvPicPr/>
          <p:nvPr/>
        </p:nvPicPr>
        <p:blipFill>
          <a:blip r:embed="rId4"/>
          <a:stretch/>
        </p:blipFill>
        <p:spPr bwMode="auto">
          <a:xfrm>
            <a:off x="5600520" y="2240280"/>
            <a:ext cx="2440440" cy="2243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Num" idx="49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DA07963D-7076-4BB9-A76D-ED236DCA080A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III.3. Avantages et inconvénients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sng" strike="noStrike">
                <a:solidFill>
                  <a:srgbClr val="000000"/>
                </a:solidFill>
                <a:latin typeface="Arial"/>
                <a:ea typeface="Microsoft YaHei"/>
              </a:rPr>
              <a:t>Avantages :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Times New Roman"/>
                <a:ea typeface="Microsoft YaHei"/>
              </a:rPr>
              <a:t>Ω</a:t>
            </a:r>
            <a:r>
              <a:rPr lang="fr-FR" sz="2000" b="0" u="none" strike="noStrike" baseline="-25000">
                <a:solidFill>
                  <a:schemeClr val="dk1"/>
                </a:solidFill>
                <a:latin typeface="Arial"/>
                <a:ea typeface="Microsoft YaHei"/>
              </a:rPr>
              <a:t>s</a:t>
            </a: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=</a:t>
            </a:r>
            <a:r>
              <a:rPr lang="fr-FR" sz="2000" b="0" u="none" strike="noStrike">
                <a:solidFill>
                  <a:schemeClr val="dk1"/>
                </a:solidFill>
                <a:latin typeface="Times New Roman"/>
                <a:ea typeface="Microsoft YaHei"/>
              </a:rPr>
              <a:t>Ω</a:t>
            </a:r>
            <a:r>
              <a:rPr lang="fr-FR" sz="2000" b="0" u="none" strike="noStrike" baseline="-25000">
                <a:solidFill>
                  <a:schemeClr val="dk1"/>
                </a:solidFill>
                <a:latin typeface="Arial"/>
                <a:ea typeface="Microsoft YaHei"/>
              </a:rPr>
              <a:t>r</a:t>
            </a: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=cts =&gt; indépendant de la charge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Possibilité d’avoir de très grands couples moteurs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Excellent rendement (85-95%)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Possibilité d’autopilotage du moteur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sng" strike="noStrike">
                <a:solidFill>
                  <a:srgbClr val="000000"/>
                </a:solidFill>
                <a:latin typeface="Arial"/>
                <a:ea typeface="Microsoft YaHei"/>
              </a:rPr>
              <a:t>Inconvénients :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Times New Roman"/>
                <a:ea typeface="Microsoft YaHei"/>
              </a:rPr>
              <a:t>Ω</a:t>
            </a:r>
            <a:r>
              <a:rPr lang="fr-FR" sz="2000" b="0" u="none" strike="noStrike" baseline="-25000">
                <a:solidFill>
                  <a:schemeClr val="dk1"/>
                </a:solidFill>
                <a:latin typeface="Arial"/>
                <a:ea typeface="Microsoft YaHei"/>
              </a:rPr>
              <a:t>r</a:t>
            </a: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=cts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Démarrage difficile car impossible de démarrer seul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Microsoft YaHei"/>
              </a:rPr>
              <a:t>Risque de décrochage en cas de surcharge mécanique</a:t>
            </a:r>
            <a:endParaRPr lang="fr-FR" sz="2000" b="0" u="none" strike="noStrike">
              <a:solidFill>
                <a:schemeClr val="dk1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Num" idx="50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532CEF7-8CE1-48E4-87B2-15FF52C970B8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Bibliographie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Physique expérimentale, Jolidon, EDP Science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Physique, Tout-en-un, Dunod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Num" idx="39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4B509BB0-D7ED-44C3-828F-FED0E99FCCAE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I.1. Présentation du contacteur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89" name="Image 2" descr=""/>
          <p:cNvPicPr/>
          <p:nvPr/>
        </p:nvPicPr>
        <p:blipFill>
          <a:blip r:embed="rId3"/>
          <a:stretch/>
        </p:blipFill>
        <p:spPr bwMode="auto">
          <a:xfrm rot="21506999">
            <a:off x="1566720" y="1065240"/>
            <a:ext cx="4915080" cy="37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Rectangle : coins arrondis 8"/>
          <p:cNvSpPr/>
          <p:nvPr/>
        </p:nvSpPr>
        <p:spPr bwMode="auto">
          <a:xfrm>
            <a:off x="2470320" y="1411560"/>
            <a:ext cx="3472920" cy="19486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fr-FR" sz="1800" b="0" u="none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91" name="ZoneTexte 9"/>
          <p:cNvSpPr/>
          <p:nvPr/>
        </p:nvSpPr>
        <p:spPr bwMode="auto">
          <a:xfrm>
            <a:off x="6320520" y="2254680"/>
            <a:ext cx="819360" cy="431280"/>
          </a:xfrm>
          <a:prstGeom prst="rect">
            <a:avLst/>
          </a:prstGeom>
          <a:blipFill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 : coins arrondis 10"/>
          <p:cNvSpPr/>
          <p:nvPr/>
        </p:nvSpPr>
        <p:spPr bwMode="auto">
          <a:xfrm>
            <a:off x="2606760" y="3627000"/>
            <a:ext cx="3240000" cy="431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fr-FR" sz="1800" b="0" u="none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93" name="ZoneTexte 12"/>
          <p:cNvSpPr/>
          <p:nvPr/>
        </p:nvSpPr>
        <p:spPr bwMode="auto">
          <a:xfrm>
            <a:off x="6467400" y="3627000"/>
            <a:ext cx="938160" cy="402480"/>
          </a:xfrm>
          <a:prstGeom prst="rect">
            <a:avLst/>
          </a:prstGeom>
          <a:blipFill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ZoneTexte 14"/>
          <p:cNvSpPr/>
          <p:nvPr/>
        </p:nvSpPr>
        <p:spPr bwMode="auto">
          <a:xfrm>
            <a:off x="6311160" y="3052440"/>
            <a:ext cx="2347920" cy="402480"/>
          </a:xfrm>
          <a:prstGeom prst="rect">
            <a:avLst/>
          </a:prstGeom>
          <a:blipFill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rgbClr val="FFFFFF">
                    <a:alpha val="999"/>
                  </a:srgbClr>
                </a:solidFill>
                <a:latin typeface="Aptos"/>
              </a:rPr>
              <a:t> 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Rectangle : coins arrondis 15"/>
          <p:cNvSpPr/>
          <p:nvPr/>
        </p:nvSpPr>
        <p:spPr bwMode="auto">
          <a:xfrm>
            <a:off x="2735280" y="3333600"/>
            <a:ext cx="416880" cy="29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fr-FR" sz="1800" b="0" u="none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96" name="Rectangle : coins arrondis 16"/>
          <p:cNvSpPr/>
          <p:nvPr/>
        </p:nvSpPr>
        <p:spPr bwMode="auto">
          <a:xfrm>
            <a:off x="5285880" y="3347280"/>
            <a:ext cx="496800" cy="29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fr-FR" sz="1800" b="0" u="none" strike="noStrike">
              <a:solidFill>
                <a:schemeClr val="lt1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Num" idx="38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9877BC02-0CAF-4B6F-86E0-3B149C595881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Prérequis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Mécanique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Induction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Électromagnétisme dans les milieux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9304048" name="PlaceHolder 2"/>
          <p:cNvSpPr>
            <a:spLocks noGrp="1"/>
          </p:cNvSpPr>
          <p:nvPr/>
        </p:nvSpPr>
        <p:spPr bwMode="auto">
          <a:xfrm>
            <a:off x="504000" y="442557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I.1. Rails de Laplace en mode générateur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81484890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138963" y="2294659"/>
            <a:ext cx="5477982" cy="2294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5020806" name="PlaceHolder 2"/>
          <p:cNvSpPr>
            <a:spLocks noGrp="1"/>
          </p:cNvSpPr>
          <p:nvPr/>
        </p:nvSpPr>
        <p:spPr bwMode="auto">
          <a:xfrm>
            <a:off x="504000" y="442557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I.1. Rails de Laplace en mode moteur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94886202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398045" y="2348778"/>
            <a:ext cx="5283188" cy="2110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Num" idx="40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43EE6EE-2188-4149-A5EB-1325766EBE65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II.1. Présentation générale MCC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55564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Stator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 bwMode="auto">
          <a:xfrm>
            <a:off x="3852000" y="1326600"/>
            <a:ext cx="255564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Rotor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 bwMode="auto">
          <a:xfrm>
            <a:off x="6948000" y="1296000"/>
            <a:ext cx="277164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Stator -Rotor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2" name="Image 8" descr=""/>
          <p:cNvPicPr/>
          <p:nvPr/>
        </p:nvPicPr>
        <p:blipFill>
          <a:blip r:embed="rId3"/>
          <a:stretch/>
        </p:blipFill>
        <p:spPr bwMode="auto">
          <a:xfrm>
            <a:off x="464760" y="2090880"/>
            <a:ext cx="2594880" cy="267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Image 11" descr=""/>
          <p:cNvPicPr/>
          <p:nvPr/>
        </p:nvPicPr>
        <p:blipFill>
          <a:blip r:embed="rId4"/>
          <a:stretch/>
        </p:blipFill>
        <p:spPr bwMode="auto">
          <a:xfrm>
            <a:off x="3738960" y="2577600"/>
            <a:ext cx="1507320" cy="203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Image 14" descr=""/>
          <p:cNvPicPr/>
          <p:nvPr/>
        </p:nvPicPr>
        <p:blipFill>
          <a:blip r:embed="rId5"/>
          <a:stretch/>
        </p:blipFill>
        <p:spPr bwMode="auto">
          <a:xfrm>
            <a:off x="6780600" y="2033280"/>
            <a:ext cx="2794680" cy="2674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Num" idx="41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C9B7F8B-6623-4CDF-880E-7116D6F2E1F0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title"/>
          </p:nvPr>
        </p:nvSpPr>
        <p:spPr bwMode="auto">
          <a:xfrm>
            <a:off x="504360" y="22644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II.1. Présentation générale MCC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07" name="Image 2" descr=""/>
          <p:cNvPicPr/>
          <p:nvPr/>
        </p:nvPicPr>
        <p:blipFill>
          <a:blip r:embed="rId3"/>
          <a:stretch/>
        </p:blipFill>
        <p:spPr bwMode="auto">
          <a:xfrm>
            <a:off x="1477800" y="1172880"/>
            <a:ext cx="8584200" cy="419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Image 3" descr=""/>
          <p:cNvPicPr/>
          <p:nvPr/>
        </p:nvPicPr>
        <p:blipFill>
          <a:blip r:embed="rId4"/>
          <a:stretch/>
        </p:blipFill>
        <p:spPr bwMode="auto">
          <a:xfrm>
            <a:off x="18000" y="1080000"/>
            <a:ext cx="1421640" cy="133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Image 9" descr=""/>
          <p:cNvPicPr/>
          <p:nvPr/>
        </p:nvPicPr>
        <p:blipFill>
          <a:blip r:embed="rId5"/>
          <a:stretch/>
        </p:blipFill>
        <p:spPr bwMode="auto">
          <a:xfrm rot="16199999">
            <a:off x="-503280" y="3622680"/>
            <a:ext cx="2464560" cy="1011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Num" idx="42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E84700A-C9A1-4217-947D-A5F7C0B74184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II.2. Étude en fonctionnement moteur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12" name="Image 2" descr=""/>
          <p:cNvPicPr/>
          <p:nvPr/>
        </p:nvPicPr>
        <p:blipFill>
          <a:blip r:embed="rId3"/>
          <a:stretch/>
        </p:blipFill>
        <p:spPr bwMode="auto">
          <a:xfrm>
            <a:off x="2520000" y="1581120"/>
            <a:ext cx="4482360" cy="4088519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Num" idx="43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A4E5776A-B2C2-473F-9DBE-4ABF6246A66F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II.2. Étude en fonctionnement moteur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15" name="Image 2" descr=""/>
          <p:cNvPicPr/>
          <p:nvPr/>
        </p:nvPicPr>
        <p:blipFill>
          <a:blip r:embed="rId3"/>
          <a:stretch/>
        </p:blipFill>
        <p:spPr bwMode="auto">
          <a:xfrm>
            <a:off x="2196000" y="1299960"/>
            <a:ext cx="5759640" cy="4369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Num" idx="44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C84986D-28B2-40F5-9F0F-36F2F25138B3}" type="slidenum">
              <a:rPr lang="fr-FR" sz="1400" b="0" u="none" strike="noStrike">
                <a:solidFill>
                  <a:schemeClr val="dk1"/>
                </a:solidFill>
                <a:latin typeface="Times New Roman"/>
                <a:ea typeface="Segoe UI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 bwMode="auto"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defRPr/>
            </a:pPr>
            <a:r>
              <a:rPr lang="fr-FR" sz="44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II.2. Étude en fonctionnement moteur</a:t>
            </a:r>
            <a:endParaRPr lang="fr-FR" sz="4400" b="0" u="none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18" name="Image 2" descr=""/>
          <p:cNvPicPr/>
          <p:nvPr/>
        </p:nvPicPr>
        <p:blipFill>
          <a:blip r:embed="rId3"/>
          <a:stretch/>
        </p:blipFill>
        <p:spPr bwMode="auto">
          <a:xfrm rot="16224600">
            <a:off x="6184440" y="133200"/>
            <a:ext cx="1167840" cy="380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PlaceHolder 3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399564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Modèle basique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 bwMode="auto">
          <a:xfrm>
            <a:off x="504000" y="3450600"/>
            <a:ext cx="2375640" cy="158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u="none" strike="noStrike">
                <a:solidFill>
                  <a:srgbClr val="000000"/>
                </a:solidFill>
                <a:latin typeface="Arial"/>
                <a:ea typeface="Microsoft YaHei"/>
              </a:rPr>
              <a:t>Modèle plus complet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8764141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03380" y="3539403"/>
            <a:ext cx="6629400" cy="194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Standard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ONLYOFFICE/8.3.2.19</Application>
  <PresentationFormat>On-screen Show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Mathilda Maury</dc:creator>
  <dc:description/>
  <dc:language>fr-FR</dc:language>
  <cp:lastModifiedBy/>
  <cp:revision>30</cp:revision>
  <dcterms:created xsi:type="dcterms:W3CDTF">2024-04-18T10:01:37Z</dcterms:created>
  <dcterms:modified xsi:type="dcterms:W3CDTF">2025-05-31T14:13:19Z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Personnalisé</vt:lpwstr>
  </property>
  <property fmtid="{D5CDD505-2E9C-101B-9397-08002B2CF9AE}" pid="4" name="Slides">
    <vt:i4>14</vt:i4>
  </property>
</Properties>
</file>