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59" d="100"/>
          <a:sy n="59" d="100"/>
        </p:scale>
        <p:origin x="964" y="5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 /><Relationship Id="rId17" Type="http://schemas.openxmlformats.org/officeDocument/2006/relationships/tableStyles" Target="tableStyles.xml" /><Relationship Id="rId1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4D48217-CE2F-B4DA-AAD0-8A0C43985018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6917D44-87EB-9EF9-816C-9987F9D3422A}" type="slidenum">
              <a:rPr/>
              <a:t/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43B647D-8540-9CC1-008B-ACC60943D387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60D379E-D74A-9723-7F81-9E35D3F112C7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ECA19C7-D65A-BC5C-8044-EF3B599F59A3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448B563-1224-D21E-6772-6192742CD122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F82F08B-2A80-3714-84AB-6FB27411F86D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9A7D32C-B091-25D6-AE02-8B74D7273773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DB30146-AEE3-9115-3084-2C78E5AABCC1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6892460-777C-A8C4-7BD3-8FEF335ADDC2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D8ED6C7-9698-7B5D-A4E6-850B946B3759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17DD3A69-83C1-4FD5-B39F-6490B0310761}" type="datetimeFigureOut">
              <a:rPr lang="fr-FR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65B58A81-4FB6-4A80-A11E-813AD97629E6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br>
              <a:rPr lang="fr-FR" sz="6000" b="0" i="0" u="none" strike="noStrike">
                <a:solidFill>
                  <a:srgbClr val="000000"/>
                </a:solidFill>
              </a:rPr>
            </a:br>
            <a:r>
              <a:rPr lang="fr-FR" sz="6000" b="0" i="0" u="none" strike="noStrike">
                <a:solidFill>
                  <a:srgbClr val="000000"/>
                </a:solidFill>
              </a:rPr>
              <a:t>Cinématique relativiste. Expérience de Michelson et Morley. 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 algn="l">
              <a:defRPr/>
            </a:pPr>
            <a:r>
              <a:rPr lang="fr-FR"/>
              <a:t>L3</a:t>
            </a:r>
            <a:endParaRPr/>
          </a:p>
          <a:p>
            <a:pPr algn="l">
              <a:defRPr/>
            </a:pPr>
            <a:r>
              <a:rPr lang="fr-FR" u="sng"/>
              <a:t>Bibliographie:</a:t>
            </a:r>
            <a:endParaRPr lang="fr-FR"/>
          </a:p>
          <a:p>
            <a:pPr algn="l">
              <a:defRPr/>
            </a:pPr>
            <a:r>
              <a:rPr lang="fr-FR" i="1"/>
              <a:t>Mécanique pour l’agrégation</a:t>
            </a:r>
            <a:r>
              <a:rPr lang="fr-FR"/>
              <a:t>, Hugo Roussille</a:t>
            </a:r>
            <a:endParaRPr lang="fr-FR" i="1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 2) Application aux muons atmosphériques</a:t>
            </a:r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101331" y="1690688"/>
            <a:ext cx="9989338" cy="43617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 3) Conséquences sur les longueurs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49086" y="1825625"/>
            <a:ext cx="10515600" cy="435133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fr-FR" sz="2800" b="1" i="0" u="none" strike="noStrike">
                <a:latin typeface="EBGaramond-Bold"/>
              </a:rPr>
              <a:t>Contraction des longueurs</a:t>
            </a:r>
            <a:endParaRPr/>
          </a:p>
          <a:p>
            <a:pPr marL="0" indent="0" algn="l">
              <a:buNone/>
              <a:defRPr/>
            </a:pPr>
            <a:r>
              <a:rPr lang="fr-FR" sz="2800" b="0" i="0" u="none" strike="noStrike"/>
              <a:t>La longueur propre 𝐿</a:t>
            </a:r>
            <a:r>
              <a:rPr lang="fr-FR" sz="2800" b="0" i="0" u="none" strike="noStrike" baseline="-25000"/>
              <a:t>p</a:t>
            </a:r>
            <a:r>
              <a:rPr lang="fr-FR" sz="800" b="0" i="0" u="none" strike="noStrike"/>
              <a:t> </a:t>
            </a:r>
            <a:r>
              <a:rPr lang="fr-FR" sz="2800" b="0" i="0" u="none" strike="noStrike"/>
              <a:t>d’un objet dans le référentiel où il est au repos et celle 𝐿 mesurée par un observateur en translation rectiligne uniforme à la vitesse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sz="2800" b="0" i="1" u="none" strike="noStrike">
                          <a:latin typeface="Cambria Math"/>
                        </a:rPr>
                        <m:t>𝑣</m:t>
                      </m:r>
                    </m:oMath>
                  </m:oMathPara>
                </a14:m>
              </mc:Choice>
              <mc:Fallback/>
            </mc:AlternateContent>
            <a:r>
              <a:rPr lang="fr-FR" sz="2800" b="0" i="0" u="none" strike="noStrike"/>
              <a:t> </a:t>
            </a:r>
            <a:r>
              <a:rPr lang="fr-FR" sz="2800" b="0" i="0" u="none" strike="noStrike"/>
              <a:t>sont liées par:</a:t>
            </a:r>
            <a:endParaRPr/>
          </a:p>
          <a:p>
            <a:pPr marL="0" indent="0" algn="l">
              <a:buNone/>
              <a:defRPr/>
            </a:pPr>
            <a:endParaRPr lang="fr-FR" sz="2800" b="0" i="0" u="none" strike="noStrike"/>
          </a:p>
          <a:p>
            <a:pPr marL="0" indent="0" algn="l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sz="2800" b="0" i="1" u="none" strike="noStrike">
                          <a:latin typeface="Cambria Math"/>
                        </a:rPr>
                        <m:t>𝐿</m:t>
                      </m:r>
                      <m:r>
                        <m:rPr/>
                        <a:rPr lang="fr-FR" sz="2800" b="0" i="1" u="none" strike="noStrike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800" b="0" i="1" u="none" strike="noStrike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u="none" strike="noStrike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800" b="0" i="1" u="none" strike="noStrike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m:rPr/>
                                <a:rPr lang="fr-FR" sz="2800" b="0" i="1" u="none" strike="noStrike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 sz="2800" b="0" i="1" u="none" strike="noStrike">
                              <a:latin typeface="Cambria Math"/>
                            </a:rPr>
                            <m:t>γ</m:t>
                          </m:r>
                          <m:r>
                            <m:rPr/>
                            <a:rPr lang="fr-FR" sz="2800" b="0" i="1" u="none" strike="noStrike">
                              <a:latin typeface="Cambria Math"/>
                            </a:rPr>
                            <m:t>(</m:t>
                          </m:r>
                          <m:r>
                            <m:rPr/>
                            <a:rPr lang="fr-FR" sz="2800" b="0" i="1" u="none" strike="noStrike">
                              <a:latin typeface="Cambria Math"/>
                            </a:rPr>
                            <m:t>𝑉</m:t>
                          </m:r>
                          <m:r>
                            <m:rPr/>
                            <a:rPr lang="fr-FR" sz="2800" b="0" i="1" u="none" strike="noStrike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m:rPr/>
                        <a:rPr lang="fr-FR" sz="2800" b="0" i="1" u="none" strike="noStrike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800" b="0" i="1" u="none" strike="noStrike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fr-FR" sz="2800" b="0" i="1" u="none" strike="noStrike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fr-FR" sz="2800" b="0" i="1" u="none" strike="noStrike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sz="2800" b="0" i="1" u="none" strike="noStrike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800" b="0" i="1" u="none" strike="noStrike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m:rPr/>
                                    <a:rPr lang="fr-FR" sz="2800" b="0" i="1" u="none" strike="noStrike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fr-FR" sz="2800" b="0" i="1" u="none" strike="noStrike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800" b="0" i="1" u="none" strike="noStrike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m:rPr/>
                                    <a:rPr lang="fr-FR" sz="2800" b="0" i="1" u="none" strike="noStrike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sSub>
                        <m:sSubPr>
                          <m:ctrlPr>
                            <a:rPr lang="fr-FR" sz="2800" b="0" i="1" u="none" strike="noStrike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b="0" i="1" u="none" strike="noStrike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m:rPr/>
                            <a:rPr lang="fr-FR" sz="2800" b="0" i="1" u="none" strike="noStrike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endParaRPr lang="fr-FR" sz="2800" b="0" i="0" u="none" strike="noStrike">
              <a:latin typeface="EBGaramond-Regular"/>
            </a:endParaRPr>
          </a:p>
          <a:p>
            <a:pPr marL="0" indent="0" algn="l">
              <a:buNone/>
              <a:defRPr/>
            </a:pPr>
            <a:r>
              <a:rPr lang="fr-FR" sz="2800" b="0" i="0" u="none" strike="noStrike">
                <a:latin typeface="EBGaramond-Regular"/>
              </a:rPr>
              <a:t>On a donc toujours </a:t>
            </a:r>
            <a:r>
              <a:rPr lang="fr-FR" sz="2800" b="0" i="0" u="none" strike="noStrike">
                <a:solidFill>
                  <a:srgbClr val="C00000"/>
                </a:solidFill>
                <a:latin typeface="Garamond-Math"/>
              </a:rPr>
              <a:t>𝐿 &lt; 𝐿</a:t>
            </a:r>
            <a:r>
              <a:rPr lang="fr-FR" sz="2800" b="0" i="0" u="none" strike="noStrike" baseline="-25000">
                <a:solidFill>
                  <a:srgbClr val="C00000"/>
                </a:solidFill>
                <a:latin typeface="Garamond-Math"/>
              </a:rPr>
              <a:t>p</a:t>
            </a:r>
            <a:endParaRPr lang="fr-FR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Prérequis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Mécanique classique/ Newtonienne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Interféromètre de Michelson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Electromagnétisme et équations </a:t>
            </a:r>
            <a:r>
              <a:rPr lang="fr-FR"/>
              <a:t>de Maxwell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 1) Transformation de Galilée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ctr">
              <a:buNone/>
              <a:defRPr/>
            </a:pPr>
            <a:endParaRPr lang="fr-FR">
              <a:solidFill>
                <a:srgbClr val="C00000"/>
              </a:solidFill>
            </a:endParaRPr>
          </a:p>
          <a:p>
            <a:pPr marL="0" indent="0" algn="ctr">
              <a:buNone/>
              <a:defRPr/>
            </a:pPr>
            <a:r>
              <a:rPr lang="fr-FR">
                <a:solidFill>
                  <a:srgbClr val="C00000"/>
                </a:solidFill>
              </a:rPr>
              <a:t>Les lois de la dynamique sont invariantes par changement de référentiel</a:t>
            </a:r>
            <a:endParaRPr/>
          </a:p>
          <a:p>
            <a:pPr marL="0" indent="0">
              <a:buNone/>
              <a:defRPr/>
            </a:pP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 3) Expérience de Michelson et Morley</a:t>
            </a:r>
            <a:endParaRPr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415161" y="1493265"/>
            <a:ext cx="5361677" cy="499961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 bwMode="auto">
          <a:xfrm>
            <a:off x="7739741" y="2449496"/>
            <a:ext cx="36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i="1"/>
              <a:t>Mouvement de la Terre par rapport à l’éther (référence immobile)</a:t>
            </a:r>
            <a:endParaRPr/>
          </a:p>
        </p:txBody>
      </p:sp>
      <p:cxnSp>
        <p:nvCxnSpPr>
          <p:cNvPr id="4" name="Connecteur droit avec flèche 3"/>
          <p:cNvCxnSpPr/>
          <p:nvPr/>
        </p:nvCxnSpPr>
        <p:spPr bwMode="auto">
          <a:xfrm>
            <a:off x="4778828" y="4881880"/>
            <a:ext cx="628550" cy="0"/>
          </a:xfrm>
          <a:prstGeom prst="straightConnector1">
            <a:avLst/>
          </a:prstGeom>
          <a:ln>
            <a:prstDash val="dash"/>
            <a:tailEnd type="non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 bwMode="auto">
          <a:xfrm>
            <a:off x="5407378" y="4311262"/>
            <a:ext cx="44958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800" b="1"/>
              <a:t>c </a:t>
            </a:r>
            <a:r>
              <a:rPr lang="fr-FR" sz="1800" b="1"/>
              <a:t>Δt</a:t>
            </a:r>
            <a:endParaRPr lang="fr-FR" i="1"/>
          </a:p>
          <a:p>
            <a:pPr>
              <a:defRPr/>
            </a:pPr>
            <a:r>
              <a:rPr lang="fr-FR" i="1"/>
              <a:t>Déplacement de A1 en A2 pendant </a:t>
            </a:r>
            <a:r>
              <a:rPr lang="fr-FR" sz="2000"/>
              <a:t>Δt</a:t>
            </a:r>
            <a:endParaRPr lang="fr-FR" sz="20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 4) Postulats d’Einstein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620486" y="1825625"/>
            <a:ext cx="10951028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fr-FR" b="1"/>
              <a:t>Principe de la relativité (restreinte)</a:t>
            </a:r>
            <a:endParaRPr lang="fr-FR"/>
          </a:p>
          <a:p>
            <a:pPr marL="0" indent="0" algn="ctr">
              <a:buNone/>
              <a:defRPr/>
            </a:pPr>
            <a:r>
              <a:rPr lang="fr-FR">
                <a:solidFill>
                  <a:srgbClr val="C00000"/>
                </a:solidFill>
              </a:rPr>
              <a:t>Les lois de la physique sont identiques dans tout référentiel galiléen.</a:t>
            </a:r>
            <a:endParaRPr/>
          </a:p>
          <a:p>
            <a:pPr marL="0" indent="0" algn="ctr">
              <a:buNone/>
              <a:defRPr/>
            </a:pPr>
            <a:endParaRPr lang="fr-FR"/>
          </a:p>
          <a:p>
            <a:pPr marL="0" indent="0">
              <a:buNone/>
              <a:defRPr/>
            </a:pPr>
            <a:r>
              <a:rPr lang="fr-FR" b="1"/>
              <a:t>Principe d’invariance de la vitesse de la lumière</a:t>
            </a:r>
            <a:endParaRPr/>
          </a:p>
          <a:p>
            <a:pPr marL="0" indent="0" algn="ctr">
              <a:buNone/>
              <a:defRPr/>
            </a:pPr>
            <a:r>
              <a:rPr lang="fr-FR">
                <a:solidFill>
                  <a:srgbClr val="C00000"/>
                </a:solidFill>
              </a:rPr>
              <a:t>La vitesse de la lumière vaut </a:t>
            </a:r>
            <a:r>
              <a:rPr lang="fr-FR" i="1">
                <a:solidFill>
                  <a:srgbClr val="C00000"/>
                </a:solidFill>
              </a:rPr>
              <a:t>c</a:t>
            </a:r>
            <a:r>
              <a:rPr lang="fr-FR">
                <a:solidFill>
                  <a:srgbClr val="C00000"/>
                </a:solidFill>
              </a:rPr>
              <a:t> dans tout référentiel.</a:t>
            </a:r>
            <a:endParaRPr/>
          </a:p>
          <a:p>
            <a:pPr marL="0" indent="0" algn="ctr">
              <a:buNone/>
              <a:defRPr/>
            </a:pPr>
            <a:endParaRPr lang="fr-FR"/>
          </a:p>
          <a:p>
            <a:pPr marL="0" indent="0">
              <a:buNone/>
              <a:defRPr/>
            </a:pPr>
            <a:r>
              <a:rPr lang="fr-FR" b="1"/>
              <a:t>Cohérence avec la mécanique newtonienne</a:t>
            </a:r>
            <a:endParaRPr lang="fr-FR"/>
          </a:p>
          <a:p>
            <a:pPr marL="0" indent="0" algn="ctr">
              <a:buNone/>
              <a:defRPr/>
            </a:pPr>
            <a:r>
              <a:rPr lang="fr-FR">
                <a:solidFill>
                  <a:srgbClr val="C00000"/>
                </a:solidFill>
              </a:rPr>
              <a:t>Les résultats de la relativité restreinte doivent coïncider, aux vitesses faibles devant la vitesse de la lumière, avec ceux de la mécanique newtonienne.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 1) Relativité du temps</a:t>
            </a:r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880599" y="2281791"/>
            <a:ext cx="8430802" cy="34390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 2) Transformation de Lorentz spéciale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5932714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2400" b="1"/>
              <a:t>Transformation de Lorentz spéciale</a:t>
            </a:r>
            <a:r>
              <a:rPr lang="fr-FR" sz="2400" b="1">
                <a:latin typeface="Cambria Math"/>
                <a:ea typeface="Cambria Math"/>
              </a:rPr>
              <a:t> </a:t>
            </a:r>
            <a:br>
              <a:rPr lang="fr-FR" sz="2400" b="1">
                <a:latin typeface="Cambria Math"/>
                <a:ea typeface="Cambria Math"/>
              </a:rPr>
            </a:br>
            <a:r>
              <a:rPr lang="fr-FR" sz="2400" b="1">
                <a:latin typeface="Cambria Math"/>
                <a:ea typeface="Cambria Math"/>
              </a:rPr>
              <a:t>𝓡 </a:t>
            </a:r>
            <a:r>
              <a:rPr lang="fr-FR" sz="2400" b="1">
                <a:latin typeface="Cambria Math"/>
                <a:ea typeface="Cambria Math"/>
              </a:rPr>
              <a:t></a:t>
            </a:r>
            <a:r>
              <a:rPr lang="fr-FR" sz="2400" b="1">
                <a:latin typeface="Cambria Math"/>
                <a:ea typeface="Cambria Math"/>
              </a:rPr>
              <a:t> 𝓡’</a:t>
            </a:r>
            <a:endParaRPr lang="fr-FR" sz="2400" b="1"/>
          </a:p>
          <a:p>
            <a:pPr>
              <a:defRPr/>
            </a:pPr>
            <a:endParaRPr lang="fr-FR" sz="2400" b="1"/>
          </a:p>
          <a:p>
            <a:pPr>
              <a:defRPr/>
            </a:pPr>
            <a:endParaRPr lang="fr-FR" sz="2400" b="1"/>
          </a:p>
          <a:p>
            <a:pPr>
              <a:defRPr/>
            </a:pPr>
            <a:endParaRPr lang="fr-FR" sz="2400" b="1"/>
          </a:p>
          <a:p>
            <a:pPr>
              <a:defRPr/>
            </a:pPr>
            <a:endParaRPr lang="fr-FR" sz="2400" b="1"/>
          </a:p>
          <a:p>
            <a:pPr>
              <a:defRPr/>
            </a:pPr>
            <a:r>
              <a:rPr lang="fr-FR" sz="2400" b="1"/>
              <a:t>Transformation de Lorentz spéciale 2x2</a:t>
            </a:r>
            <a:br>
              <a:rPr lang="fr-FR" sz="2400" b="1"/>
            </a:br>
            <a:r>
              <a:rPr lang="fr-FR" sz="2400" b="1">
                <a:latin typeface="Cambria Math"/>
                <a:ea typeface="Cambria Math"/>
              </a:rPr>
              <a:t>𝓡 </a:t>
            </a:r>
            <a:r>
              <a:rPr lang="fr-FR" sz="2400" b="1">
                <a:latin typeface="Cambria Math"/>
                <a:ea typeface="Cambria Math"/>
              </a:rPr>
              <a:t></a:t>
            </a:r>
            <a:r>
              <a:rPr lang="fr-FR" sz="2400" b="1">
                <a:latin typeface="Cambria Math"/>
                <a:ea typeface="Cambria Math"/>
              </a:rPr>
              <a:t> 𝓡’</a:t>
            </a:r>
            <a:endParaRPr lang="fr-FR" sz="2400" b="1"/>
          </a:p>
          <a:p>
            <a:pPr>
              <a:defRPr/>
            </a:pPr>
            <a:endParaRPr lang="fr-FR" sz="2400" b="1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021063" y="2506266"/>
            <a:ext cx="4646404" cy="184081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217007" y="4949542"/>
            <a:ext cx="3555775" cy="967637"/>
          </a:xfrm>
          <a:prstGeom prst="rect">
            <a:avLst/>
          </a:prstGeom>
        </p:spPr>
      </p:pic>
      <p:sp>
        <p:nvSpPr>
          <p:cNvPr id="8" name="Espace réservé du contenu 2"/>
          <p:cNvSpPr txBox="1"/>
          <p:nvPr/>
        </p:nvSpPr>
        <p:spPr bwMode="auto">
          <a:xfrm>
            <a:off x="7306045" y="1825625"/>
            <a:ext cx="42345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2400" b="1"/>
              <a:t>Transformation de Lorentz spéciale inverse </a:t>
            </a:r>
            <a:r>
              <a:rPr lang="fr-FR" sz="2400" b="1">
                <a:latin typeface="Cambria Math"/>
                <a:ea typeface="Cambria Math"/>
              </a:rPr>
              <a:t>𝓡’ </a:t>
            </a:r>
            <a:r>
              <a:rPr lang="fr-FR" sz="2400" b="1">
                <a:latin typeface="Cambria Math"/>
                <a:ea typeface="Cambria Math"/>
              </a:rPr>
              <a:t></a:t>
            </a:r>
            <a:r>
              <a:rPr lang="fr-FR" sz="2400" b="1">
                <a:latin typeface="Cambria Math"/>
                <a:ea typeface="Cambria Math"/>
              </a:rPr>
              <a:t> 𝓡</a:t>
            </a:r>
            <a:endParaRPr lang="fr-FR" sz="2400" b="1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7635961" y="2703428"/>
            <a:ext cx="3630754" cy="10748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 3) Invariance de l’intervalle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Intervalle dans </a:t>
            </a:r>
            <a:r>
              <a:rPr lang="fr-FR">
                <a:latin typeface="Cambria Math"/>
                <a:ea typeface="Cambria Math"/>
              </a:rPr>
              <a:t>𝓡: </a:t>
            </a:r>
            <a:endParaRPr lang="fr-FR" i="1">
              <a:latin typeface="Cambria Math"/>
              <a:ea typeface="Cambria Math"/>
            </a:endParaRPr>
          </a:p>
          <a:p>
            <a:pPr marL="0" indent="0">
              <a:buNone/>
              <a:defRPr/>
            </a:pPr>
            <a:endParaRPr lang="fr-FR"/>
          </a:p>
          <a:p>
            <a:pPr>
              <a:defRPr/>
            </a:pPr>
            <a:r>
              <a:rPr lang="fr-FR"/>
              <a:t>Transformée de Lorentz de </a:t>
            </a:r>
            <a:r>
              <a:rPr lang="fr-FR">
                <a:latin typeface="Cambria Math"/>
                <a:ea typeface="Cambria Math"/>
              </a:rPr>
              <a:t>𝓡</a:t>
            </a:r>
            <a:r>
              <a:rPr lang="fr-FR">
                <a:ea typeface="Cambria Math"/>
              </a:rPr>
              <a:t> à </a:t>
            </a:r>
            <a:r>
              <a:rPr lang="fr-FR">
                <a:latin typeface="Cambria Math"/>
                <a:ea typeface="Cambria Math"/>
              </a:rPr>
              <a:t>𝓡’: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Intervalle dans </a:t>
            </a:r>
            <a:r>
              <a:rPr lang="fr-FR">
                <a:latin typeface="Cambria Math"/>
                <a:ea typeface="Cambria Math"/>
              </a:rPr>
              <a:t>𝓡’: </a:t>
            </a:r>
            <a:endParaRPr lang="fr-FR" i="1">
              <a:latin typeface="Cambria Math"/>
              <a:ea typeface="Cambria Math"/>
            </a:endParaRPr>
          </a:p>
          <a:p>
            <a:pPr marL="0" indent="0">
              <a:buNone/>
              <a:defRPr/>
            </a:pP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702509" y="2276771"/>
            <a:ext cx="4786982" cy="57103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039001" y="3298952"/>
            <a:ext cx="8113998" cy="57103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942397" y="4342961"/>
            <a:ext cx="10444059" cy="21704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 1) Conséquence sur les durées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b="1"/>
              <a:t>Dilatation des durées</a:t>
            </a:r>
            <a:endParaRPr/>
          </a:p>
          <a:p>
            <a:pPr marL="0" indent="0" algn="l">
              <a:buNone/>
              <a:defRPr/>
            </a:pPr>
            <a:r>
              <a:rPr lang="fr-FR" sz="2800" b="0" i="0" u="none" strike="noStrike">
                <a:latin typeface="EBGaramond-Regular"/>
              </a:rPr>
              <a:t>La durée mesurée entre deux évènements dans un référentiel en translation à vitesse </a:t>
            </a:r>
            <a:r>
              <a:rPr lang="fr-FR" sz="2800" b="0" i="0" u="none" strike="noStrike">
                <a:latin typeface="Garamond-Math"/>
              </a:rPr>
              <a:t>𝑉 </a:t>
            </a:r>
            <a:r>
              <a:rPr lang="fr-FR" sz="2800" b="0" i="0" u="none" strike="noStrike">
                <a:latin typeface="EBGaramond-Regular"/>
              </a:rPr>
              <a:t>par rapport au référentiel propre est </a:t>
            </a:r>
            <a:r>
              <a:rPr lang="fr-FR" sz="2800" b="0" i="0" u="none" strike="noStrike">
                <a:solidFill>
                  <a:srgbClr val="C00000"/>
                </a:solidFill>
                <a:latin typeface="EBGaramond-Regular"/>
              </a:rPr>
              <a:t>plus grande</a:t>
            </a:r>
            <a:r>
              <a:rPr lang="fr-FR" sz="2800" b="0" i="0" u="none" strike="noStrike">
                <a:latin typeface="EBGaramond-Regular"/>
              </a:rPr>
              <a:t> que la durée propre : on parle de </a:t>
            </a:r>
            <a:r>
              <a:rPr lang="fr-FR" sz="2800" b="0" i="0" u="none" strike="noStrike">
                <a:solidFill>
                  <a:srgbClr val="C00000"/>
                </a:solidFill>
                <a:latin typeface="EBGaramond-Regular"/>
              </a:rPr>
              <a:t>dilatation des durées</a:t>
            </a:r>
            <a:endParaRPr lang="fr-FR" sz="2800" b="0" i="0" u="none" strike="noStrike">
              <a:latin typeface="EBGaramond-Regular"/>
            </a:endParaRPr>
          </a:p>
          <a:p>
            <a:pPr marL="0" indent="0" algn="ctr">
              <a:buNone/>
              <a:defRPr/>
            </a:pPr>
            <a:r>
              <a:rPr lang="el-GR" sz="2800" b="0" i="0" u="none" strike="noStrike">
                <a:latin typeface="Garamond-Math"/>
              </a:rPr>
              <a:t>Δ𝑡 = 𝛾(𝑉)Δ𝜏 &gt; Δ𝜏</a:t>
            </a:r>
            <a:endParaRPr lang="fr-FR" b="1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Cinématique relativiste. Expérience de Michelson et Morley. </dc:title>
  <dc:creator>Constance Fourcade</dc:creator>
  <cp:lastModifiedBy/>
  <cp:revision>9</cp:revision>
  <dcterms:created xsi:type="dcterms:W3CDTF">2024-05-03T08:06:59Z</dcterms:created>
  <dcterms:modified xsi:type="dcterms:W3CDTF">2025-05-09T16:02:14Z</dcterms:modified>
</cp:coreProperties>
</file>