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notesSlides/notesSlide10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s/slide9.xml" ContentType="application/vnd.openxmlformats-officedocument.presentationml.slide+xml"/>
  <Override PartName="/ppt/slides/slide6.xml" ContentType="application/vnd.openxmlformats-officedocument.presentationml.slide+xml"/>
  <Override PartName="/ppt/slides/slide10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Slides/notesSlide7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docProps/app.xml" ContentType="application/vnd.openxmlformats-officedocument.extended-properties+xml"/>
  <Override PartName="/ppt/slides/slide8.xml" ContentType="application/vnd.openxmlformats-officedocument.presentationml.slide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notesSlides/notesSlide8.xml" ContentType="application/vnd.openxmlformats-officedocument.presentationml.notesSlide+xml"/>
  <Override PartName="/ppt/presProps.xml" ContentType="application/vnd.openxmlformats-officedocument.presentationml.presProps+xml"/>
  <Override PartName="/ppt/slides/slide7.xml" ContentType="application/vnd.openxmlformats-officedocument.presentationml.slide+xml"/>
  <Override PartName="/ppt/slides/slide11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presentation.xml" ContentType="application/vnd.openxmlformats-officedocument.presentationml.presentation.main+xml"/>
  <Override PartName="/ppt/theme/theme1.xml" ContentType="application/vnd.openxmlformats-officedocument.theme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aveSubsetFonts="1">
  <p:sldMasterIdLst>
    <p:sldMasterId id="2147483648" r:id="rId1"/>
  </p:sldMasterIdLst>
  <p:notesMasterIdLst>
    <p:notesMasterId r:id="rId15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</p:sldIdLst>
  <p:sldSz cx="12192000" cy="6858000"/>
  <p:notesSz cx="6858000" cy="9144000"/>
  <p:defaultTextStyle>
    <a:defPPr>
      <a:defRPr lang="fr-FR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59" d="100"/>
          <a:sy n="59" d="100"/>
        </p:scale>
        <p:origin x="964" y="52"/>
      </p:cViewPr>
      <p:guideLst>
        <p:guide pos="3840"/>
        <p:guide pos="2160" orient="horz"/>
      </p:guideLst>
    </p:cSldViewPr>
  </p:slide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theme" Target="theme/theme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notesMaster" Target="notesMasters/notesMaster1.xml"/><Relationship Id="rId16" Type="http://schemas.openxmlformats.org/officeDocument/2006/relationships/presProps" Target="presProps.xml" /><Relationship Id="rId17" Type="http://schemas.openxmlformats.org/officeDocument/2006/relationships/tableStyles" Target="tableStyles.xml" /><Relationship Id="rId18" Type="http://schemas.openxmlformats.org/officeDocument/2006/relationships/viewProps" Target="viewProps.xml" /></Relationships>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/>
            </a:lvl1pPr>
          </a:lstStyle>
          <a:p>
            <a:pPr>
              <a:defRPr/>
            </a:pP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2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/>
            </a:lvl1pPr>
          </a:lstStyle>
          <a:p>
            <a:pPr>
              <a:defRPr/>
            </a:pP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3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/>
            </a:lvl1pPr>
          </a:lstStyle>
          <a:p>
            <a:pPr>
              <a:defRPr/>
            </a:pPr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"/>
          </p:nvPr>
        </p:nvSpPr>
        <p:spPr bwMode="auto"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>
              <a:defRPr/>
            </a:pP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 bwMode="auto"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>
      <a:defRPr sz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 ?>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 ?>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 ?>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 ?>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 ?>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 ?>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 ?>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 ?>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 ?>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 ?>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 ?>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24D48217-CE2F-B4DA-AAD0-8A0C43985018}" type="slidenum">
              <a:rPr/>
              <a:t/>
            </a:fld>
            <a:endParaRPr/>
          </a:p>
        </p:txBody>
      </p:sp>
    </p:spTree>
  </p:cSld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16917D44-87EB-9EF9-816C-9987F9D3422A}" type="slidenum">
              <a:rPr/>
              <a:t/>
            </a:fld>
            <a:endParaRPr/>
          </a:p>
        </p:txBody>
      </p:sp>
    </p:spTree>
  </p:cSld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843B647D-8540-9CC1-008B-ACC60943D387}" type="slidenum">
              <a:rPr/>
              <a:t/>
            </a:fld>
            <a:endParaRPr/>
          </a:p>
        </p:txBody>
      </p:sp>
    </p:spTree>
  </p:cSld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560D379E-D74A-9723-7F81-9E35D3F112C7}" type="slidenum">
              <a:rPr/>
              <a:t/>
            </a:fld>
            <a:endParaRPr/>
          </a:p>
        </p:txBody>
      </p:sp>
    </p:spTree>
  </p:cSld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9ECA19C7-D65A-BC5C-8044-EF3B599F59A3}" type="slidenum">
              <a:rPr/>
              <a:t/>
            </a:fld>
            <a:endParaRPr/>
          </a:p>
        </p:txBody>
      </p:sp>
    </p:spTree>
  </p:cSld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B448B563-1224-D21E-6772-6192742CD122}" type="slidenum">
              <a:rPr/>
              <a:t/>
            </a:fld>
            <a:endParaRPr/>
          </a:p>
        </p:txBody>
      </p:sp>
    </p:spTree>
  </p:cSld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FF82F08B-2A80-3714-84AB-6FB27411F86D}" type="slidenum">
              <a:rPr/>
              <a:t/>
            </a:fld>
            <a:endParaRPr/>
          </a:p>
        </p:txBody>
      </p:sp>
    </p:spTree>
  </p:cSld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19A7D32C-B091-25D6-AE02-8B74D7273773}" type="slidenum">
              <a:rPr/>
              <a:t/>
            </a:fld>
            <a:endParaRPr/>
          </a:p>
        </p:txBody>
      </p:sp>
    </p:spTree>
  </p:cSld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7DB30146-AEE3-9115-3084-2C78E5AABCC1}" type="slidenum">
              <a:rPr/>
              <a:t/>
            </a:fld>
            <a:endParaRPr/>
          </a:p>
        </p:txBody>
      </p:sp>
    </p:spTree>
  </p:cSld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E6892460-777C-A8C4-7BD3-8FEF335ADDC2}" type="slidenum">
              <a:rPr/>
              <a:t/>
            </a:fld>
            <a:endParaRPr/>
          </a:p>
        </p:txBody>
      </p:sp>
    </p:spTree>
  </p:cSld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ED8ED6C7-9698-7B5D-A4E6-850B946B3759}" type="slidenum">
              <a:rPr/>
              <a:t/>
            </a:fld>
            <a:endParaRPr/>
          </a:p>
        </p:txBody>
      </p:sp>
    </p:spTree>
  </p:cSld>
</p:note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title" userDrawn="1">
  <p:cSld name="Diapositive de titr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 bwMode="auto"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 bwMode="auto"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fr-FR"/>
              <a:t>Modifiez le style des sous-titres du masque</a:t>
            </a:r>
            <a:endParaRPr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17DD3A69-83C1-4FD5-B39F-6490B0310761}" type="datetimeFigureOut">
              <a:rPr lang="fr-FR"/>
              <a:t>07/05/2024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5B58A81-4FB6-4A80-A11E-813AD97629E6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vertTx" userDrawn="1">
  <p:cSld name="Titre et texte vertica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17DD3A69-83C1-4FD5-B39F-6490B0310761}" type="datetimeFigureOut">
              <a:rPr lang="fr-FR"/>
              <a:t>07/05/2024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5B58A81-4FB6-4A80-A11E-813AD97629E6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vertTitleAndTx" userDrawn="1">
  <p:cSld name="Titre vertical et text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 bwMode="auto">
          <a:xfrm>
            <a:off x="8724900" y="365125"/>
            <a:ext cx="2628900" cy="5811838"/>
          </a:xfrm>
        </p:spPr>
        <p:txBody>
          <a:bodyPr vert="eaVert"/>
          <a:lstStyle/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 bwMode="auto">
          <a:xfrm>
            <a:off x="838200" y="365125"/>
            <a:ext cx="7734300" cy="5811838"/>
          </a:xfrm>
        </p:spPr>
        <p:txBody>
          <a:bodyPr vert="eaVert"/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17DD3A69-83C1-4FD5-B39F-6490B0310761}" type="datetimeFigureOut">
              <a:rPr lang="fr-FR"/>
              <a:t>07/05/2024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5B58A81-4FB6-4A80-A11E-813AD97629E6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obj" userDrawn="1">
  <p:cSld name="Titre et contenu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17DD3A69-83C1-4FD5-B39F-6490B0310761}" type="datetimeFigureOut">
              <a:rPr lang="fr-FR"/>
              <a:t>07/05/2024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5B58A81-4FB6-4A80-A11E-813AD97629E6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secHead" userDrawn="1">
  <p:cSld name="Titre de sec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17DD3A69-83C1-4FD5-B39F-6490B0310761}" type="datetimeFigureOut">
              <a:rPr lang="fr-FR"/>
              <a:t>07/05/2024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5B58A81-4FB6-4A80-A11E-813AD97629E6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twoObj" userDrawn="1">
  <p:cSld name="Deux contenu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 bwMode="auto">
          <a:xfrm>
            <a:off x="838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 bwMode="auto">
          <a:xfrm>
            <a:off x="6172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17DD3A69-83C1-4FD5-B39F-6490B0310761}" type="datetimeFigureOut">
              <a:rPr lang="fr-FR"/>
              <a:t>07/05/2024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5B58A81-4FB6-4A80-A11E-813AD97629E6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twoTxTwoObj" userDrawn="1">
  <p:cSld name="Comparais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839788" y="365125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 bwMode="auto">
          <a:xfrm>
            <a:off x="839788" y="2505074"/>
            <a:ext cx="5157787" cy="3684588"/>
          </a:xfrm>
        </p:spPr>
        <p:txBody>
          <a:bodyPr/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 bwMode="auto"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 bwMode="auto">
          <a:xfrm>
            <a:off x="6172200" y="2505074"/>
            <a:ext cx="5183188" cy="3684588"/>
          </a:xfrm>
        </p:spPr>
        <p:txBody>
          <a:bodyPr/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17DD3A69-83C1-4FD5-B39F-6490B0310761}" type="datetimeFigureOut">
              <a:rPr lang="fr-FR"/>
              <a:t>07/05/2024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5B58A81-4FB6-4A80-A11E-813AD97629E6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titleOnly" userDrawn="1">
  <p:cSld name="Titre seu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17DD3A69-83C1-4FD5-B39F-6490B0310761}" type="datetimeFigureOut">
              <a:rPr lang="fr-FR"/>
              <a:t>07/05/2024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5B58A81-4FB6-4A80-A11E-813AD97629E6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blank" userDrawn="1">
  <p:cSld name="V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17DD3A69-83C1-4FD5-B39F-6490B0310761}" type="datetimeFigureOut">
              <a:rPr lang="fr-FR"/>
              <a:t>07/05/2024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5B58A81-4FB6-4A80-A11E-813AD97629E6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objTx" userDrawn="1">
  <p:cSld name="Contenu avec légen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17DD3A69-83C1-4FD5-B39F-6490B0310761}" type="datetimeFigureOut">
              <a:rPr lang="fr-FR"/>
              <a:t>07/05/2024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5B58A81-4FB6-4A80-A11E-813AD97629E6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picTx" userDrawn="1">
  <p:cSld name="Image avec légen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17DD3A69-83C1-4FD5-B39F-6490B0310761}" type="datetimeFigureOut">
              <a:rPr lang="fr-FR"/>
              <a:t>07/05/2024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5B58A81-4FB6-4A80-A11E-813AD97629E6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>
              <a:defRPr/>
            </a:pPr>
            <a:fld id="{17DD3A69-83C1-4FD5-B39F-6490B0310761}" type="datetimeFigureOut">
              <a:rPr lang="fr-FR"/>
              <a:t>07/05/2024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>
              <a:defRPr/>
            </a:pPr>
            <a:fld id="{65B58A81-4FB6-4A80-A11E-813AD97629E6}" type="slidenum">
              <a:rPr lang="fr-FR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9.png"/></Relationships>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/Relationships>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8.png"/></Relationships>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 bwMode="auto"/>
        <p:txBody>
          <a:bodyPr>
            <a:normAutofit fontScale="90000"/>
          </a:bodyPr>
          <a:lstStyle/>
          <a:p>
            <a:pPr>
              <a:defRPr/>
            </a:pPr>
            <a:br>
              <a:rPr lang="fr-FR" sz="6000" b="0" i="0" u="none" strike="noStrike">
                <a:solidFill>
                  <a:srgbClr val="000000"/>
                </a:solidFill>
              </a:rPr>
            </a:br>
            <a:r>
              <a:rPr lang="fr-FR" sz="6000" b="0" i="0" u="none" strike="noStrike">
                <a:solidFill>
                  <a:srgbClr val="000000"/>
                </a:solidFill>
              </a:rPr>
              <a:t>Cinématique relativiste. Expérience de Michelson et Morley. 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 bwMode="auto"/>
        <p:txBody>
          <a:bodyPr/>
          <a:lstStyle/>
          <a:p>
            <a:pPr algn="l">
              <a:defRPr/>
            </a:pPr>
            <a:r>
              <a:rPr lang="fr-FR"/>
              <a:t>L3</a:t>
            </a:r>
            <a:endParaRPr/>
          </a:p>
          <a:p>
            <a:pPr algn="l">
              <a:defRPr/>
            </a:pPr>
            <a:r>
              <a:rPr lang="fr-FR" u="sng"/>
              <a:t>Bibliographie:</a:t>
            </a:r>
            <a:endParaRPr lang="fr-FR"/>
          </a:p>
          <a:p>
            <a:pPr algn="l">
              <a:defRPr/>
            </a:pPr>
            <a:r>
              <a:rPr lang="fr-FR" i="1"/>
              <a:t>Mécanique pour l’agrégation</a:t>
            </a:r>
            <a:r>
              <a:rPr lang="fr-FR"/>
              <a:t>, Hugo Roussille</a:t>
            </a:r>
            <a:endParaRPr lang="fr-FR" i="1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III. 2) Application aux muons atmosphériques</a:t>
            </a:r>
            <a:endParaRPr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1101331" y="1690688"/>
            <a:ext cx="9989338" cy="436176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III. 3) Conséquences sur les longueurs</a:t>
            </a:r>
            <a:endParaRPr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849086" y="1825625"/>
            <a:ext cx="10515600" cy="4351338"/>
          </a:xfrm>
        </p:spPr>
        <p:txBody>
          <a:bodyPr>
            <a:normAutofit/>
          </a:bodyPr>
          <a:lstStyle/>
          <a:p>
            <a:pPr algn="l">
              <a:defRPr/>
            </a:pPr>
            <a:r>
              <a:rPr lang="fr-FR" sz="2800" b="1" i="0" u="none" strike="noStrike">
                <a:latin typeface="EBGaramond-Bold"/>
              </a:rPr>
              <a:t>Contraction des longueurs</a:t>
            </a:r>
            <a:endParaRPr/>
          </a:p>
          <a:p>
            <a:pPr marL="0" indent="0" algn="l">
              <a:buNone/>
              <a:defRPr/>
            </a:pPr>
            <a:r>
              <a:rPr lang="fr-FR" sz="2800" b="0" i="0" u="none" strike="noStrike"/>
              <a:t>La longueur propre 𝐿</a:t>
            </a:r>
            <a:r>
              <a:rPr lang="fr-FR" sz="2800" b="0" i="0" u="none" strike="noStrike" baseline="-25000"/>
              <a:t>p</a:t>
            </a:r>
            <a:r>
              <a:rPr lang="fr-FR" sz="800" b="0" i="0" u="none" strike="noStrike"/>
              <a:t> </a:t>
            </a:r>
            <a:r>
              <a:rPr lang="fr-FR" sz="2800" b="0" i="0" u="none" strike="noStrike"/>
              <a:t>d’un objet dans le référentiel où il est au repos et celle 𝐿 mesurée par un observateur en translation rectiligne uniforme à la vitesse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>
                        <m:rPr/>
                        <a:rPr lang="fr-FR" sz="2800" b="0" i="1" u="none" strike="noStrike">
                          <a:latin typeface="Cambria Math"/>
                        </a:rPr>
                        <m:t>𝑣</m:t>
                      </m:r>
                    </m:oMath>
                  </m:oMathPara>
                </a14:m>
              </mc:Choice>
              <mc:Fallback/>
            </mc:AlternateContent>
            <a:r>
              <a:rPr lang="fr-FR" sz="2800" b="0" i="0" u="none" strike="noStrike"/>
              <a:t> </a:t>
            </a:r>
            <a:r>
              <a:rPr lang="fr-FR" sz="2800" b="0" i="0" u="none" strike="noStrike"/>
              <a:t>sont liées par:</a:t>
            </a:r>
            <a:endParaRPr/>
          </a:p>
          <a:p>
            <a:pPr marL="0" indent="0" algn="l">
              <a:buNone/>
              <a:defRPr/>
            </a:pPr>
            <a:endParaRPr lang="fr-FR" sz="2800" b="0" i="0" u="none" strike="noStrike"/>
          </a:p>
          <a:p>
            <a:pPr marL="0" indent="0" algn="l">
              <a:buNone/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>
                      <m:jc m:val="centerGroup"/>
                    </m:oMathParaPr>
                    <m:oMath>
                      <m:r>
                        <m:rPr/>
                        <a:rPr lang="fr-FR" sz="2800" b="0" i="1" u="none" strike="noStrike">
                          <a:latin typeface="Cambria Math"/>
                        </a:rPr>
                        <m:t>𝐿</m:t>
                      </m:r>
                      <m:r>
                        <m:rPr/>
                        <a:rPr lang="fr-FR" sz="2800" b="0" i="1" u="none" strike="noStrike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fr-FR" sz="2800" b="0" i="1" u="none" strike="noStrike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fr-FR" sz="2800" b="0" i="1" u="none" strike="noStrike"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sSubPr>
                            <m:e>
                              <m:r>
                                <m:rPr/>
                                <a:rPr lang="fr-FR" sz="2800" b="0" i="1" u="none" strike="noStrike">
                                  <a:latin typeface="Cambria Math"/>
                                </a:rPr>
                                <m:t>𝐿</m:t>
                              </m:r>
                            </m:e>
                            <m:sub>
                              <m:r>
                                <m:rPr/>
                                <a:rPr lang="fr-FR" sz="2800" b="0" i="1" u="none" strike="noStrike">
                                  <a:latin typeface="Cambria Math"/>
                                </a:rPr>
                                <m:t>𝑝</m:t>
                              </m:r>
                            </m:sub>
                          </m:sSub>
                        </m:num>
                        <m:den>
                          <m:r>
                            <m:rPr>
                              <m:sty m:val="p"/>
                            </m:rPr>
                            <a:rPr lang="el-GR" sz="2800" b="0" i="1" u="none" strike="noStrike">
                              <a:latin typeface="Cambria Math"/>
                            </a:rPr>
                            <m:t>γ</m:t>
                          </m:r>
                          <m:r>
                            <m:rPr/>
                            <a:rPr lang="fr-FR" sz="2800" b="0" i="1" u="none" strike="noStrike">
                              <a:latin typeface="Cambria Math"/>
                            </a:rPr>
                            <m:t>(</m:t>
                          </m:r>
                          <m:r>
                            <m:rPr/>
                            <a:rPr lang="fr-FR" sz="2800" b="0" i="1" u="none" strike="noStrike">
                              <a:latin typeface="Cambria Math"/>
                            </a:rPr>
                            <m:t>𝑉</m:t>
                          </m:r>
                          <m:r>
                            <m:rPr/>
                            <a:rPr lang="fr-FR" sz="2800" b="0" i="1" u="none" strike="noStrike">
                              <a:latin typeface="Cambria Math"/>
                            </a:rPr>
                            <m:t>)</m:t>
                          </m:r>
                        </m:den>
                      </m:f>
                      <m:r>
                        <m:rPr/>
                        <a:rPr lang="fr-FR" sz="2800" b="0" i="1" u="none" strike="noStrike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fr-FR" sz="2800" b="0" i="1" u="none" strike="noStrike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radPr>
                        <m:deg>
                          <m:r>
                            <m:rPr/>
                            <a:rPr>
                              <a:latin typeface="Cambria Math"/>
                              <a:ea typeface="Cambria Math"/>
                              <a:cs typeface="Cambria Math"/>
                            </a:rPr>
                            <m:t/>
                          </m:r>
                        </m:deg>
                        <m:e>
                          <m:r>
                            <m:rPr/>
                            <a:rPr lang="fr-FR" sz="2800" b="0" i="1" u="none" strike="noStrike">
                              <a:latin typeface="Cambria Math"/>
                            </a:rPr>
                            <m:t>1−</m:t>
                          </m:r>
                          <m:f>
                            <m:fPr>
                              <m:ctrlPr>
                                <a:rPr lang="fr-FR" sz="2800" b="0" i="1" u="none" strike="noStrike"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fr-FR" sz="2800" b="0" i="1" u="none" strike="noStrike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sSupPr>
                                <m:e>
                                  <m:r>
                                    <m:rPr/>
                                    <a:rPr lang="fr-FR" sz="2800" b="0" i="1" u="none" strike="noStrike">
                                      <a:latin typeface="Cambria Math"/>
                                    </a:rPr>
                                    <m:t>𝑣</m:t>
                                  </m:r>
                                </m:e>
                                <m:sup>
                                  <m:r>
                                    <m:rPr/>
                                    <a:rPr lang="fr-FR" sz="2800" b="0" i="1" u="none" strike="noStrike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sSup>
                                <m:sSupPr>
                                  <m:ctrlPr>
                                    <a:rPr lang="fr-FR" sz="2800" b="0" i="1" u="none" strike="noStrike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sSupPr>
                                <m:e>
                                  <m:r>
                                    <m:rPr/>
                                    <a:rPr lang="fr-FR" sz="2800" b="0" i="1" u="none" strike="noStrike">
                                      <a:latin typeface="Cambria Math"/>
                                    </a:rPr>
                                    <m:t>𝑐</m:t>
                                  </m:r>
                                </m:e>
                                <m:sup>
                                  <m:r>
                                    <m:rPr/>
                                    <a:rPr lang="fr-FR" sz="2800" b="0" i="1" u="none" strike="noStrike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rad>
                      <m:sSub>
                        <m:sSubPr>
                          <m:ctrlPr>
                            <a:rPr lang="fr-FR" sz="2800" b="0" i="1" u="none" strike="noStrike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sSubPr>
                        <m:e>
                          <m:r>
                            <m:rPr/>
                            <a:rPr lang="fr-FR" sz="2800" b="0" i="1" u="none" strike="noStrike">
                              <a:latin typeface="Cambria Math"/>
                            </a:rPr>
                            <m:t>𝐿</m:t>
                          </m:r>
                        </m:e>
                        <m:sub>
                          <m:r>
                            <m:rPr/>
                            <a:rPr lang="fr-FR" sz="2800" b="0" i="1" u="none" strike="noStrike">
                              <a:latin typeface="Cambria Math"/>
                            </a:rPr>
                            <m:t>𝑝</m:t>
                          </m:r>
                        </m:sub>
                      </m:sSub>
                    </m:oMath>
                  </m:oMathPara>
                </a14:m>
              </mc:Choice>
              <mc:Fallback/>
            </mc:AlternateContent>
            <a:endParaRPr lang="fr-FR" sz="2800" b="0" i="0" u="none" strike="noStrike">
              <a:latin typeface="EBGaramond-Regular"/>
            </a:endParaRPr>
          </a:p>
          <a:p>
            <a:pPr marL="0" indent="0" algn="l">
              <a:buNone/>
              <a:defRPr/>
            </a:pPr>
            <a:r>
              <a:rPr lang="fr-FR" sz="2800" b="0" i="0" u="none" strike="noStrike">
                <a:latin typeface="EBGaramond-Regular"/>
              </a:rPr>
              <a:t>On a donc toujours </a:t>
            </a:r>
            <a:r>
              <a:rPr lang="fr-FR" sz="2800" b="0" i="0" u="none" strike="noStrike">
                <a:solidFill>
                  <a:srgbClr val="C00000"/>
                </a:solidFill>
                <a:latin typeface="Garamond-Math"/>
              </a:rPr>
              <a:t>𝐿 &lt; 𝐿</a:t>
            </a:r>
            <a:r>
              <a:rPr lang="fr-FR" sz="2800" b="0" i="0" u="none" strike="noStrike" baseline="-25000">
                <a:solidFill>
                  <a:srgbClr val="C00000"/>
                </a:solidFill>
                <a:latin typeface="Garamond-Math"/>
              </a:rPr>
              <a:t>p</a:t>
            </a:r>
            <a:endParaRPr lang="fr-FR">
              <a:solidFill>
                <a:srgbClr val="C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Prérequis</a:t>
            </a:r>
            <a:endParaRPr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Mécanique classique/ Newtonienne</a:t>
            </a:r>
            <a:endParaRPr/>
          </a:p>
          <a:p>
            <a:pPr>
              <a:defRPr/>
            </a:pPr>
            <a:endParaRPr lang="fr-FR"/>
          </a:p>
          <a:p>
            <a:pPr>
              <a:defRPr/>
            </a:pPr>
            <a:r>
              <a:rPr lang="fr-FR"/>
              <a:t>Interféromètre de Michelson</a:t>
            </a:r>
            <a:endParaRPr/>
          </a:p>
          <a:p>
            <a:pPr>
              <a:defRPr/>
            </a:pPr>
            <a:endParaRPr lang="fr-FR"/>
          </a:p>
          <a:p>
            <a:pPr>
              <a:defRPr/>
            </a:pPr>
            <a:r>
              <a:rPr lang="fr-FR"/>
              <a:t>Electromagnétisme et équations </a:t>
            </a:r>
            <a:r>
              <a:rPr lang="fr-FR"/>
              <a:t>de Maxwell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I. 1) Transformation de Galilée</a:t>
            </a:r>
            <a:endParaRPr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marL="0" indent="0" algn="ctr">
              <a:buNone/>
              <a:defRPr/>
            </a:pPr>
            <a:endParaRPr lang="fr-FR">
              <a:solidFill>
                <a:srgbClr val="C00000"/>
              </a:solidFill>
            </a:endParaRPr>
          </a:p>
          <a:p>
            <a:pPr marL="0" indent="0" algn="ctr">
              <a:buNone/>
              <a:defRPr/>
            </a:pPr>
            <a:r>
              <a:rPr lang="fr-FR">
                <a:solidFill>
                  <a:srgbClr val="C00000"/>
                </a:solidFill>
              </a:rPr>
              <a:t>Les lois de la dynamique sont invariantes par changement de référentiel</a:t>
            </a:r>
            <a:endParaRPr/>
          </a:p>
          <a:p>
            <a:pPr marL="0" indent="0">
              <a:buNone/>
              <a:defRPr/>
            </a:pPr>
            <a:endParaRPr lang="fr-FR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I. 3) Expérience de Michelson et Morley</a:t>
            </a:r>
            <a:endParaRPr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3415161" y="1493265"/>
            <a:ext cx="5361677" cy="4999610"/>
          </a:xfrm>
          <a:prstGeom prst="rect">
            <a:avLst/>
          </a:prstGeom>
        </p:spPr>
      </p:pic>
      <p:sp>
        <p:nvSpPr>
          <p:cNvPr id="8" name="ZoneTexte 7"/>
          <p:cNvSpPr txBox="1"/>
          <p:nvPr/>
        </p:nvSpPr>
        <p:spPr bwMode="auto">
          <a:xfrm>
            <a:off x="7739741" y="2449496"/>
            <a:ext cx="36140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i="1"/>
              <a:t>Mouvement de la Terre par rapport à l’éther (référence immobile)</a:t>
            </a:r>
            <a:endParaRPr/>
          </a:p>
        </p:txBody>
      </p:sp>
      <p:cxnSp>
        <p:nvCxnSpPr>
          <p:cNvPr id="4" name="Connecteur droit avec flèche 3"/>
          <p:cNvCxnSpPr/>
          <p:nvPr/>
        </p:nvCxnSpPr>
        <p:spPr bwMode="auto">
          <a:xfrm>
            <a:off x="4778828" y="4881880"/>
            <a:ext cx="628550" cy="0"/>
          </a:xfrm>
          <a:prstGeom prst="straightConnector1">
            <a:avLst/>
          </a:prstGeom>
          <a:ln>
            <a:prstDash val="dash"/>
            <a:tailEnd type="none" w="lg" len="lg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/>
        </p:nvSpPr>
        <p:spPr bwMode="auto">
          <a:xfrm>
            <a:off x="5407378" y="4311262"/>
            <a:ext cx="449580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sz="1800" b="1"/>
              <a:t>c </a:t>
            </a:r>
            <a:r>
              <a:rPr lang="fr-FR" sz="1800" b="1"/>
              <a:t>Δt</a:t>
            </a:r>
            <a:endParaRPr lang="fr-FR" i="1"/>
          </a:p>
          <a:p>
            <a:pPr>
              <a:defRPr/>
            </a:pPr>
            <a:r>
              <a:rPr lang="fr-FR" i="1"/>
              <a:t>Déplacement de A1 en A2 pendant </a:t>
            </a:r>
            <a:r>
              <a:rPr lang="fr-FR" sz="2000"/>
              <a:t>Δt</a:t>
            </a:r>
            <a:endParaRPr lang="fr-FR" sz="200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I. 4) Postulats d’Einstein</a:t>
            </a:r>
            <a:endParaRPr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620486" y="1825625"/>
            <a:ext cx="10951028" cy="4351338"/>
          </a:xfrm>
        </p:spPr>
        <p:txBody>
          <a:bodyPr>
            <a:normAutofit fontScale="92500"/>
          </a:bodyPr>
          <a:lstStyle/>
          <a:p>
            <a:pPr marL="0" indent="0">
              <a:buNone/>
              <a:defRPr/>
            </a:pPr>
            <a:r>
              <a:rPr lang="fr-FR" b="1"/>
              <a:t>Principe de la relativité (restreinte)</a:t>
            </a:r>
            <a:endParaRPr lang="fr-FR"/>
          </a:p>
          <a:p>
            <a:pPr marL="0" indent="0" algn="ctr">
              <a:buNone/>
              <a:defRPr/>
            </a:pPr>
            <a:r>
              <a:rPr lang="fr-FR">
                <a:solidFill>
                  <a:srgbClr val="C00000"/>
                </a:solidFill>
              </a:rPr>
              <a:t>Les lois de la physique sont identiques dans tout référentiel galiléen.</a:t>
            </a:r>
            <a:endParaRPr/>
          </a:p>
          <a:p>
            <a:pPr marL="0" indent="0" algn="ctr">
              <a:buNone/>
              <a:defRPr/>
            </a:pPr>
            <a:endParaRPr lang="fr-FR"/>
          </a:p>
          <a:p>
            <a:pPr marL="0" indent="0">
              <a:buNone/>
              <a:defRPr/>
            </a:pPr>
            <a:r>
              <a:rPr lang="fr-FR" b="1"/>
              <a:t>Principe d’invariance de la vitesse de la lumière</a:t>
            </a:r>
            <a:endParaRPr/>
          </a:p>
          <a:p>
            <a:pPr marL="0" indent="0" algn="ctr">
              <a:buNone/>
              <a:defRPr/>
            </a:pPr>
            <a:r>
              <a:rPr lang="fr-FR">
                <a:solidFill>
                  <a:srgbClr val="C00000"/>
                </a:solidFill>
              </a:rPr>
              <a:t>La vitesse de la lumière vaut </a:t>
            </a:r>
            <a:r>
              <a:rPr lang="fr-FR" i="1">
                <a:solidFill>
                  <a:srgbClr val="C00000"/>
                </a:solidFill>
              </a:rPr>
              <a:t>c</a:t>
            </a:r>
            <a:r>
              <a:rPr lang="fr-FR">
                <a:solidFill>
                  <a:srgbClr val="C00000"/>
                </a:solidFill>
              </a:rPr>
              <a:t> dans tout référentiel.</a:t>
            </a:r>
            <a:endParaRPr/>
          </a:p>
          <a:p>
            <a:pPr marL="0" indent="0" algn="ctr">
              <a:buNone/>
              <a:defRPr/>
            </a:pPr>
            <a:endParaRPr lang="fr-FR"/>
          </a:p>
          <a:p>
            <a:pPr marL="0" indent="0">
              <a:buNone/>
              <a:defRPr/>
            </a:pPr>
            <a:r>
              <a:rPr lang="fr-FR" b="1"/>
              <a:t>Cohérence avec la mécanique newtonienne</a:t>
            </a:r>
            <a:endParaRPr lang="fr-FR"/>
          </a:p>
          <a:p>
            <a:pPr marL="0" indent="0" algn="ctr">
              <a:buNone/>
              <a:defRPr/>
            </a:pPr>
            <a:r>
              <a:rPr lang="fr-FR">
                <a:solidFill>
                  <a:srgbClr val="C00000"/>
                </a:solidFill>
              </a:rPr>
              <a:t>Les résultats de la relativité restreinte doivent coïncider, aux vitesses faibles devant la vitesse de la lumière, avec ceux de la mécanique newtonienne.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II. 1) Relativité du temps</a:t>
            </a:r>
            <a:endParaRPr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1880599" y="2281791"/>
            <a:ext cx="8430802" cy="343900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II. 2) Transformation de Lorentz spéciale</a:t>
            </a:r>
            <a:endParaRPr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838200" y="1825625"/>
            <a:ext cx="5932714" cy="435133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fr-FR" sz="2400" b="1"/>
              <a:t>Transformation de Lorentz spéciale</a:t>
            </a:r>
            <a:r>
              <a:rPr lang="fr-FR" sz="2400" b="1">
                <a:latin typeface="Cambria Math"/>
                <a:ea typeface="Cambria Math"/>
              </a:rPr>
              <a:t> </a:t>
            </a:r>
            <a:br>
              <a:rPr lang="fr-FR" sz="2400" b="1">
                <a:latin typeface="Cambria Math"/>
                <a:ea typeface="Cambria Math"/>
              </a:rPr>
            </a:br>
            <a:r>
              <a:rPr lang="fr-FR" sz="2400" b="1">
                <a:latin typeface="Cambria Math"/>
                <a:ea typeface="Cambria Math"/>
              </a:rPr>
              <a:t>𝓡 </a:t>
            </a:r>
            <a:r>
              <a:rPr lang="fr-FR" sz="2400" b="1">
                <a:latin typeface="Cambria Math"/>
                <a:ea typeface="Cambria Math"/>
              </a:rPr>
              <a:t></a:t>
            </a:r>
            <a:r>
              <a:rPr lang="fr-FR" sz="2400" b="1">
                <a:latin typeface="Cambria Math"/>
                <a:ea typeface="Cambria Math"/>
              </a:rPr>
              <a:t> 𝓡’</a:t>
            </a:r>
            <a:endParaRPr lang="fr-FR" sz="2400" b="1"/>
          </a:p>
          <a:p>
            <a:pPr>
              <a:defRPr/>
            </a:pPr>
            <a:endParaRPr lang="fr-FR" sz="2400" b="1"/>
          </a:p>
          <a:p>
            <a:pPr>
              <a:defRPr/>
            </a:pPr>
            <a:endParaRPr lang="fr-FR" sz="2400" b="1"/>
          </a:p>
          <a:p>
            <a:pPr>
              <a:defRPr/>
            </a:pPr>
            <a:endParaRPr lang="fr-FR" sz="2400" b="1"/>
          </a:p>
          <a:p>
            <a:pPr>
              <a:defRPr/>
            </a:pPr>
            <a:endParaRPr lang="fr-FR" sz="2400" b="1"/>
          </a:p>
          <a:p>
            <a:pPr>
              <a:defRPr/>
            </a:pPr>
            <a:r>
              <a:rPr lang="fr-FR" sz="2400" b="1"/>
              <a:t>Transformation de Lorentz spéciale 2x2</a:t>
            </a:r>
            <a:br>
              <a:rPr lang="fr-FR" sz="2400" b="1"/>
            </a:br>
            <a:r>
              <a:rPr lang="fr-FR" sz="2400" b="1">
                <a:latin typeface="Cambria Math"/>
                <a:ea typeface="Cambria Math"/>
              </a:rPr>
              <a:t>𝓡 </a:t>
            </a:r>
            <a:r>
              <a:rPr lang="fr-FR" sz="2400" b="1">
                <a:latin typeface="Cambria Math"/>
                <a:ea typeface="Cambria Math"/>
              </a:rPr>
              <a:t></a:t>
            </a:r>
            <a:r>
              <a:rPr lang="fr-FR" sz="2400" b="1">
                <a:latin typeface="Cambria Math"/>
                <a:ea typeface="Cambria Math"/>
              </a:rPr>
              <a:t> 𝓡’</a:t>
            </a:r>
            <a:endParaRPr lang="fr-FR" sz="2400" b="1"/>
          </a:p>
          <a:p>
            <a:pPr>
              <a:defRPr/>
            </a:pPr>
            <a:endParaRPr lang="fr-FR" sz="2400" b="1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2021063" y="2506266"/>
            <a:ext cx="4646404" cy="1840819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>
            <a:off x="2217007" y="4949542"/>
            <a:ext cx="3555775" cy="967637"/>
          </a:xfrm>
          <a:prstGeom prst="rect">
            <a:avLst/>
          </a:prstGeom>
        </p:spPr>
      </p:pic>
      <p:sp>
        <p:nvSpPr>
          <p:cNvPr id="8" name="Espace réservé du contenu 2"/>
          <p:cNvSpPr txBox="1"/>
          <p:nvPr/>
        </p:nvSpPr>
        <p:spPr bwMode="auto">
          <a:xfrm>
            <a:off x="7306045" y="1825625"/>
            <a:ext cx="4234543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fr-FR" sz="2400" b="1"/>
              <a:t>Transformation de Lorentz spéciale inverse </a:t>
            </a:r>
            <a:r>
              <a:rPr lang="fr-FR" sz="2400" b="1">
                <a:latin typeface="Cambria Math"/>
                <a:ea typeface="Cambria Math"/>
              </a:rPr>
              <a:t>𝓡’ </a:t>
            </a:r>
            <a:r>
              <a:rPr lang="fr-FR" sz="2400" b="1">
                <a:latin typeface="Cambria Math"/>
                <a:ea typeface="Cambria Math"/>
              </a:rPr>
              <a:t></a:t>
            </a:r>
            <a:r>
              <a:rPr lang="fr-FR" sz="2400" b="1">
                <a:latin typeface="Cambria Math"/>
                <a:ea typeface="Cambria Math"/>
              </a:rPr>
              <a:t> 𝓡</a:t>
            </a:r>
            <a:endParaRPr lang="fr-FR" sz="2400" b="1"/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5"/>
          <a:stretch/>
        </p:blipFill>
        <p:spPr bwMode="auto">
          <a:xfrm>
            <a:off x="7635961" y="2703428"/>
            <a:ext cx="3630754" cy="107480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0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II. 3) Invariance de l’intervalle</a:t>
            </a:r>
            <a:endParaRPr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Intervalle dans </a:t>
            </a:r>
            <a:r>
              <a:rPr lang="fr-FR">
                <a:latin typeface="Cambria Math"/>
                <a:ea typeface="Cambria Math"/>
              </a:rPr>
              <a:t>𝓡: </a:t>
            </a:r>
            <a:endParaRPr lang="fr-FR" i="1">
              <a:latin typeface="Cambria Math"/>
              <a:ea typeface="Cambria Math"/>
            </a:endParaRPr>
          </a:p>
          <a:p>
            <a:pPr marL="0" indent="0">
              <a:buNone/>
              <a:defRPr/>
            </a:pPr>
            <a:endParaRPr lang="fr-FR"/>
          </a:p>
          <a:p>
            <a:pPr>
              <a:defRPr/>
            </a:pPr>
            <a:r>
              <a:rPr lang="fr-FR"/>
              <a:t>Transformée de Lorentz de </a:t>
            </a:r>
            <a:r>
              <a:rPr lang="fr-FR">
                <a:latin typeface="Cambria Math"/>
                <a:ea typeface="Cambria Math"/>
              </a:rPr>
              <a:t>𝓡</a:t>
            </a:r>
            <a:r>
              <a:rPr lang="fr-FR">
                <a:ea typeface="Cambria Math"/>
              </a:rPr>
              <a:t> à </a:t>
            </a:r>
            <a:r>
              <a:rPr lang="fr-FR">
                <a:latin typeface="Cambria Math"/>
                <a:ea typeface="Cambria Math"/>
              </a:rPr>
              <a:t>𝓡’:</a:t>
            </a:r>
            <a:endParaRPr/>
          </a:p>
          <a:p>
            <a:pPr>
              <a:defRPr/>
            </a:pPr>
            <a:endParaRPr lang="fr-FR"/>
          </a:p>
          <a:p>
            <a:pPr>
              <a:defRPr/>
            </a:pPr>
            <a:r>
              <a:rPr lang="fr-FR"/>
              <a:t>Intervalle dans </a:t>
            </a:r>
            <a:r>
              <a:rPr lang="fr-FR">
                <a:latin typeface="Cambria Math"/>
                <a:ea typeface="Cambria Math"/>
              </a:rPr>
              <a:t>𝓡’: </a:t>
            </a:r>
            <a:endParaRPr lang="fr-FR" i="1">
              <a:latin typeface="Cambria Math"/>
              <a:ea typeface="Cambria Math"/>
            </a:endParaRPr>
          </a:p>
          <a:p>
            <a:pPr marL="0" indent="0">
              <a:buNone/>
              <a:defRPr/>
            </a:pPr>
            <a:endParaRPr lang="fr-FR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3702509" y="2276771"/>
            <a:ext cx="4786982" cy="571035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>
            <a:off x="2039001" y="3298952"/>
            <a:ext cx="8113998" cy="571034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/>
        </p:nvPicPr>
        <p:blipFill>
          <a:blip r:embed="rId5"/>
          <a:stretch/>
        </p:blipFill>
        <p:spPr bwMode="auto">
          <a:xfrm>
            <a:off x="942397" y="4342961"/>
            <a:ext cx="10444059" cy="217047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III. 1) Conséquence sur les durées</a:t>
            </a:r>
            <a:endParaRPr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>
              <a:defRPr/>
            </a:pPr>
            <a:r>
              <a:rPr lang="fr-FR" b="1"/>
              <a:t>Dilatation des durées</a:t>
            </a:r>
            <a:endParaRPr/>
          </a:p>
          <a:p>
            <a:pPr marL="0" indent="0" algn="l">
              <a:buNone/>
              <a:defRPr/>
            </a:pPr>
            <a:r>
              <a:rPr lang="fr-FR" sz="2800" b="0" i="0" u="none" strike="noStrike">
                <a:latin typeface="EBGaramond-Regular"/>
              </a:rPr>
              <a:t>La durée mesurée entre deux évènements dans un référentiel en translation à vitesse </a:t>
            </a:r>
            <a:r>
              <a:rPr lang="fr-FR" sz="2800" b="0" i="0" u="none" strike="noStrike">
                <a:latin typeface="Garamond-Math"/>
              </a:rPr>
              <a:t>𝑉 </a:t>
            </a:r>
            <a:r>
              <a:rPr lang="fr-FR" sz="2800" b="0" i="0" u="none" strike="noStrike">
                <a:latin typeface="EBGaramond-Regular"/>
              </a:rPr>
              <a:t>par rapport au référentiel propre est </a:t>
            </a:r>
            <a:r>
              <a:rPr lang="fr-FR" sz="2800" b="0" i="0" u="none" strike="noStrike">
                <a:solidFill>
                  <a:srgbClr val="C00000"/>
                </a:solidFill>
                <a:latin typeface="EBGaramond-Regular"/>
              </a:rPr>
              <a:t>plus grande</a:t>
            </a:r>
            <a:r>
              <a:rPr lang="fr-FR" sz="2800" b="0" i="0" u="none" strike="noStrike">
                <a:latin typeface="EBGaramond-Regular"/>
              </a:rPr>
              <a:t> que la durée propre : on parle de </a:t>
            </a:r>
            <a:r>
              <a:rPr lang="fr-FR" sz="2800" b="0" i="0" u="none" strike="noStrike">
                <a:solidFill>
                  <a:srgbClr val="C00000"/>
                </a:solidFill>
                <a:latin typeface="EBGaramond-Regular"/>
              </a:rPr>
              <a:t>dilatation des durées</a:t>
            </a:r>
            <a:endParaRPr lang="fr-FR" sz="2800" b="0" i="0" u="none" strike="noStrike">
              <a:latin typeface="EBGaramond-Regular"/>
            </a:endParaRPr>
          </a:p>
          <a:p>
            <a:pPr marL="0" indent="0" algn="ctr">
              <a:buNone/>
              <a:defRPr/>
            </a:pPr>
            <a:r>
              <a:rPr lang="el-GR" sz="2800" b="0" i="0" u="none" strike="noStrike">
                <a:latin typeface="Garamond-Math"/>
              </a:rPr>
              <a:t>Δ𝑡 = 𝛾(𝑉)Δ𝜏 &gt; Δ𝜏</a:t>
            </a:r>
            <a:endParaRPr lang="fr-FR" b="1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_rels/theme2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/>
        <a:ea typeface="Arial"/>
        <a:cs typeface="Arial"/>
      </a:majorFont>
      <a:minorFont>
        <a:latin typeface="Aptos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 bwMode="auto"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

<file path=ppt/theme/theme2.xml><?xml version="1.0" encoding="utf-8"?>
<a:theme xmlns:a="http://schemas.openxmlformats.org/drawingml/2006/main" xmlns:r="http://schemas.openxmlformats.org/officeDocument/2006/relationships" xmlns:p="http://schemas.openxmlformats.org/presentation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">
      <a:majorFont>
        <a:latin typeface="Aptos Display"/>
        <a:ea typeface="Arial"/>
        <a:cs typeface="Arial"/>
      </a:majorFont>
      <a:minorFont>
        <a:latin typeface="Aptos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 bwMode="auto"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ONLYOFFICE/8.3.2.19</Application>
  <PresentationFormat>On-screen Show (4:3)</PresentationFormat>
  <Paragraphs>0</Paragraphs>
  <Slides>11</Slides>
  <Notes>11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Theme 1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/>
  <LinksUpToDate>0</LinksUpToDate>
  <SharedDoc>0</SharedDoc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Cinématique relativiste. Expérience de Michelson et Morley. </dc:title>
  <dc:creator>Constance Fourcade</dc:creator>
  <cp:lastModifiedBy/>
  <cp:revision>9</cp:revision>
  <dcterms:created xsi:type="dcterms:W3CDTF">2024-05-03T08:06:59Z</dcterms:created>
  <dcterms:modified xsi:type="dcterms:W3CDTF">2025-05-09T16:02:14Z</dcterms:modified>
</cp:coreProperties>
</file>